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76" r:id="rId1"/>
  </p:sldMasterIdLst>
  <p:notesMasterIdLst>
    <p:notesMasterId r:id="rId12"/>
  </p:notesMasterIdLst>
  <p:handoutMasterIdLst>
    <p:handoutMasterId r:id="rId13"/>
  </p:handoutMasterIdLst>
  <p:sldIdLst>
    <p:sldId id="747" r:id="rId2"/>
    <p:sldId id="748" r:id="rId3"/>
    <p:sldId id="749" r:id="rId4"/>
    <p:sldId id="752" r:id="rId5"/>
    <p:sldId id="753" r:id="rId6"/>
    <p:sldId id="759" r:id="rId7"/>
    <p:sldId id="760" r:id="rId8"/>
    <p:sldId id="761" r:id="rId9"/>
    <p:sldId id="762" r:id="rId10"/>
    <p:sldId id="763" r:id="rId11"/>
  </p:sldIdLst>
  <p:sldSz cx="9144000" cy="6858000" type="screen4x3"/>
  <p:notesSz cx="6797675" cy="992822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807"/>
    <a:srgbClr val="72AD46"/>
    <a:srgbClr val="FFCC66"/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1561" autoAdjust="0"/>
  </p:normalViewPr>
  <p:slideViewPr>
    <p:cSldViewPr showGuides="1">
      <p:cViewPr varScale="1">
        <p:scale>
          <a:sx n="102" d="100"/>
          <a:sy n="102" d="100"/>
        </p:scale>
        <p:origin x="57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7" d="100"/>
          <a:sy n="77" d="100"/>
        </p:scale>
        <p:origin x="-1470" y="-96"/>
      </p:cViewPr>
      <p:guideLst>
        <p:guide orient="horz" pos="312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" y="2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4" rIns="91426" bIns="4571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7" y="2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4" rIns="91426" bIns="4571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" y="9430092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4" rIns="91426" bIns="4571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7" y="9430092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4" rIns="91426" bIns="4571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fld id="{3D0724DF-0F79-4416-8073-739EC47150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89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" y="2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4" rIns="91426" bIns="4571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20" y="2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4" rIns="91426" bIns="4571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5910"/>
            <a:ext cx="4984962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4" rIns="91426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" y="9431815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4" rIns="91426" bIns="4571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20" y="9431815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4" rIns="91426" bIns="4571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fld id="{EBEF1CDD-4330-462E-8EFC-7F69CCB2BD2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9287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Geneva" pitchFamily="-112" charset="0"/>
        <a:cs typeface="Geneva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Geneva" pitchFamily="-112" charset="0"/>
        <a:cs typeface="Geneva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Geneva" pitchFamily="-112" charset="0"/>
        <a:cs typeface="Geneva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Geneva" pitchFamily="-112" charset="0"/>
        <a:cs typeface="Geneva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Geneva" pitchFamily="-112" charset="0"/>
        <a:cs typeface="Geneva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 smtClean="0">
              <a:latin typeface="Arial" pitchFamily="34" charset="0"/>
              <a:ea typeface="Geneva"/>
              <a:cs typeface="Geneva"/>
            </a:endParaRP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fld id="{A1A74A16-48D5-473E-B895-34CF02924CAC}" type="slidenum">
              <a:rPr lang="de-DE" sz="1200" smtClean="0"/>
              <a:pPr/>
              <a:t>3</a:t>
            </a:fld>
            <a:endParaRPr lang="de-DE" sz="1200" smtClean="0"/>
          </a:p>
        </p:txBody>
      </p:sp>
    </p:spTree>
    <p:extLst>
      <p:ext uri="{BB962C8B-B14F-4D97-AF65-F5344CB8AC3E}">
        <p14:creationId xmlns:p14="http://schemas.microsoft.com/office/powerpoint/2010/main" val="3728175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>
                <a:latin typeface="Arial" pitchFamily="34" charset="0"/>
                <a:ea typeface="Geneva"/>
                <a:cs typeface="Geneva"/>
              </a:rPr>
              <a:t>There are multiple types of experimental methods used to detect protein-protein interactions. Two methods are important due to their use in high-throughput studies: these are </a:t>
            </a:r>
            <a:r>
              <a:rPr lang="en-GB" smtClean="0">
                <a:latin typeface="Arial" pitchFamily="34" charset="0"/>
                <a:ea typeface="Geneva"/>
                <a:cs typeface="Geneva"/>
              </a:rPr>
              <a:t>the yeast two hybrid complementation assay (Y2H) and tandem-affinity purification followed by mass spectrometry (TAP-MS).  Y2H is a fast, inexpensive and scalable method to detect binary interactions. TAP-MS will detect of multi-protein (n-ary) interactions. Other approaches that are less amenable to high-throughput setups are used in small-scale studies and provide more detailed structural and chemical information about the interaction. </a:t>
            </a:r>
          </a:p>
          <a:p>
            <a:endParaRPr lang="en-GB" smtClean="0">
              <a:latin typeface="Arial" pitchFamily="34" charset="0"/>
              <a:ea typeface="Geneva"/>
              <a:cs typeface="Geneva"/>
            </a:endParaRPr>
          </a:p>
          <a:p>
            <a:r>
              <a:rPr lang="en-GB" smtClean="0">
                <a:latin typeface="Arial" pitchFamily="34" charset="0"/>
                <a:ea typeface="Geneva"/>
                <a:cs typeface="Geneva"/>
              </a:rPr>
              <a:t>Credits for structure model:</a:t>
            </a:r>
          </a:p>
          <a:p>
            <a:r>
              <a:rPr lang="en-GB" smtClean="0">
                <a:latin typeface="Arial" pitchFamily="34" charset="0"/>
                <a:ea typeface="Geneva"/>
                <a:cs typeface="Geneva"/>
              </a:rPr>
              <a:t>Cullin-complex model from Kleiger </a:t>
            </a:r>
            <a:r>
              <a:rPr lang="en-GB" i="1" smtClean="0">
                <a:latin typeface="Arial" pitchFamily="34" charset="0"/>
                <a:ea typeface="Geneva"/>
                <a:cs typeface="Geneva"/>
              </a:rPr>
              <a:t>et al.</a:t>
            </a:r>
            <a:r>
              <a:rPr lang="en-GB" smtClean="0">
                <a:latin typeface="Arial" pitchFamily="34" charset="0"/>
                <a:ea typeface="Geneva"/>
                <a:cs typeface="Geneva"/>
              </a:rPr>
              <a:t>, Cell 139, 957-968, 2009. </a:t>
            </a:r>
          </a:p>
          <a:p>
            <a:endParaRPr lang="en-US" smtClean="0">
              <a:latin typeface="Arial" pitchFamily="34" charset="0"/>
              <a:ea typeface="Geneva"/>
              <a:cs typeface="Geneva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fld id="{54216452-20CD-44B6-8A14-1E8628360128}" type="slidenum">
              <a:rPr lang="en-US" sz="1200" smtClean="0"/>
              <a:pPr/>
              <a:t>4</a:t>
            </a:fld>
            <a:endParaRPr lang="en-US" sz="1200" smtClean="0"/>
          </a:p>
        </p:txBody>
      </p:sp>
    </p:spTree>
    <p:extLst>
      <p:ext uri="{BB962C8B-B14F-4D97-AF65-F5344CB8AC3E}">
        <p14:creationId xmlns:p14="http://schemas.microsoft.com/office/powerpoint/2010/main" val="1436123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  <a:ea typeface="Geneva"/>
              <a:cs typeface="Geneva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fld id="{54216452-20CD-44B6-8A14-1E8628360128}" type="slidenum">
              <a:rPr lang="en-US" sz="1200" smtClean="0"/>
              <a:pPr/>
              <a:t>5</a:t>
            </a:fld>
            <a:endParaRPr lang="en-US" sz="1200" smtClean="0"/>
          </a:p>
        </p:txBody>
      </p:sp>
    </p:spTree>
    <p:extLst>
      <p:ext uri="{BB962C8B-B14F-4D97-AF65-F5344CB8AC3E}">
        <p14:creationId xmlns:p14="http://schemas.microsoft.com/office/powerpoint/2010/main" val="2499317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fld id="{1F004CF7-2AC2-4E63-A19A-2370B23C552A}" type="slidenum">
              <a:rPr lang="de-DE" sz="1200" smtClean="0"/>
              <a:pPr/>
              <a:t>6</a:t>
            </a:fld>
            <a:endParaRPr lang="de-DE" sz="1200" smtClean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768" y="4715908"/>
            <a:ext cx="5438140" cy="446770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GB" smtClean="0">
                <a:latin typeface="Arial" pitchFamily="34" charset="0"/>
                <a:ea typeface="Geneva"/>
                <a:cs typeface="Geneva"/>
              </a:rPr>
              <a:t>We can specifically describe interacting domains down to the residue level.</a:t>
            </a:r>
          </a:p>
          <a:p>
            <a:pPr eaLnBrk="1" hangingPunct="1">
              <a:buFontTx/>
              <a:buChar char="•"/>
            </a:pPr>
            <a:r>
              <a:rPr lang="en-GB" smtClean="0">
                <a:latin typeface="Arial" pitchFamily="34" charset="0"/>
                <a:ea typeface="Geneva"/>
                <a:cs typeface="Geneva"/>
              </a:rPr>
              <a:t>The domain can be represented as the specific range of the underlying amino acid sequence.</a:t>
            </a:r>
          </a:p>
          <a:p>
            <a:pPr eaLnBrk="1" hangingPunct="1">
              <a:buFontTx/>
              <a:buChar char="•"/>
            </a:pPr>
            <a:r>
              <a:rPr lang="en-GB" smtClean="0">
                <a:latin typeface="Arial" pitchFamily="34" charset="0"/>
                <a:ea typeface="Geneva"/>
                <a:cs typeface="Geneva"/>
              </a:rPr>
              <a:t>Including required PTM</a:t>
            </a:r>
          </a:p>
          <a:p>
            <a:pPr eaLnBrk="1" hangingPunct="1">
              <a:buFontTx/>
              <a:buChar char="•"/>
            </a:pPr>
            <a:r>
              <a:rPr lang="en-GB" smtClean="0">
                <a:latin typeface="Arial" pitchFamily="34" charset="0"/>
                <a:ea typeface="Geneva"/>
                <a:cs typeface="Geneva"/>
              </a:rPr>
              <a:t>These ranges are remapped whenever UniProtKB updates their protein sequences.</a:t>
            </a:r>
            <a:endParaRPr lang="en-US" smtClean="0">
              <a:latin typeface="Arial" pitchFamily="34" charset="0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2067373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fld id="{A3098063-346F-4399-AB76-A79465051DD0}" type="slidenum">
              <a:rPr lang="de-DE" sz="1200" smtClean="0"/>
              <a:pPr/>
              <a:t>7</a:t>
            </a:fld>
            <a:endParaRPr lang="de-DE" sz="1200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768" y="4715908"/>
            <a:ext cx="5438140" cy="446770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GB" smtClean="0">
                <a:latin typeface="Arial" pitchFamily="34" charset="0"/>
                <a:ea typeface="Geneva"/>
                <a:cs typeface="Geneva"/>
              </a:rPr>
              <a:t>Computational tool to aid searches, </a:t>
            </a:r>
          </a:p>
          <a:p>
            <a:pPr eaLnBrk="1" hangingPunct="1">
              <a:buFontTx/>
              <a:buChar char="•"/>
            </a:pPr>
            <a:r>
              <a:rPr lang="en-GB" smtClean="0">
                <a:latin typeface="Arial" pitchFamily="34" charset="0"/>
                <a:ea typeface="Geneva"/>
                <a:cs typeface="Geneva"/>
              </a:rPr>
              <a:t>Transforms n-ary interaction into binary,</a:t>
            </a:r>
          </a:p>
          <a:p>
            <a:pPr eaLnBrk="1" hangingPunct="1">
              <a:buFontTx/>
              <a:buChar char="•"/>
            </a:pPr>
            <a:r>
              <a:rPr lang="en-GB" smtClean="0">
                <a:latin typeface="Arial" pitchFamily="34" charset="0"/>
                <a:ea typeface="Geneva"/>
                <a:cs typeface="Geneva"/>
              </a:rPr>
              <a:t>Both are somewhat wrong, spoke is said to generated 3 times less false positive (Bader et al.).</a:t>
            </a:r>
            <a:endParaRPr lang="en-US" smtClean="0">
              <a:latin typeface="Arial" pitchFamily="34" charset="0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628117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EF1CDD-4330-462E-8EFC-7F69CCB2BD2D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057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77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07 Clients\001 EMBL\001 11002 Template Issues\02 Templates processed\Logo Title Slide 0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48063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63" y="5416550"/>
            <a:ext cx="2852737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/>
          <p:cNvSpPr txBox="1">
            <a:spLocks noChangeArrowheads="1"/>
          </p:cNvSpPr>
          <p:nvPr userDrawn="1"/>
        </p:nvSpPr>
        <p:spPr bwMode="auto">
          <a:xfrm>
            <a:off x="6011863" y="5630863"/>
            <a:ext cx="16208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r>
              <a:rPr lang="en-GB"/>
              <a:t>EMBL-EBI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49275" y="2971800"/>
            <a:ext cx="6400800" cy="3048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284413"/>
            <a:ext cx="7772400" cy="685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533400" y="150813"/>
            <a:ext cx="1603375" cy="304800"/>
          </a:xfrm>
          <a:prstGeom prst="rect">
            <a:avLst/>
          </a:prstGeom>
        </p:spPr>
        <p:txBody>
          <a:bodyPr/>
          <a:lstStyle>
            <a:lvl1pPr>
              <a:defRPr sz="10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59FF832-559A-4DB6-8EC6-59851688EC95}" type="datetime1">
              <a:rPr lang="en-GB"/>
              <a:pPr>
                <a:defRPr/>
              </a:pPr>
              <a:t>25/07/2016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635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942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BL_EBI_Network_background2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5545" cy="6869545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707359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2378" y="1520488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sp>
        <p:nvSpPr>
          <p:cNvPr id="1029" name="TextBox 7"/>
          <p:cNvSpPr txBox="1">
            <a:spLocks noChangeArrowheads="1"/>
          </p:cNvSpPr>
          <p:nvPr userDrawn="1"/>
        </p:nvSpPr>
        <p:spPr bwMode="auto">
          <a:xfrm>
            <a:off x="7285820" y="6330416"/>
            <a:ext cx="12620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r>
              <a:rPr lang="en-GB" sz="1800" dirty="0"/>
              <a:t>EMBL-EBI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512188" y="6249800"/>
            <a:ext cx="512591" cy="5311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8" r:id="rId2"/>
    <p:sldLayoutId id="2147483790" r:id="rId3"/>
    <p:sldLayoutId id="2147483792" r:id="rId4"/>
  </p:sldLayoutIdLst>
  <p:timing>
    <p:tnLst>
      <p:par>
        <p:cTn id="1" dur="indefinite" restart="never" nodeType="tmRoot"/>
      </p:par>
    </p:tnLst>
  </p:timing>
  <p:hf hdr="0" ft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mips.helmholtz-muenchen.de/genre/proj/mpact" TargetMode="External"/><Relationship Id="rId13" Type="http://schemas.openxmlformats.org/officeDocument/2006/relationships/image" Target="../media/image37.png"/><Relationship Id="rId18" Type="http://schemas.openxmlformats.org/officeDocument/2006/relationships/image" Target="../media/image40.png"/><Relationship Id="rId26" Type="http://schemas.openxmlformats.org/officeDocument/2006/relationships/hyperlink" Target="http://www.molecularconnections.com/" TargetMode="External"/><Relationship Id="rId3" Type="http://schemas.openxmlformats.org/officeDocument/2006/relationships/image" Target="../media/image32.png"/><Relationship Id="rId21" Type="http://schemas.openxmlformats.org/officeDocument/2006/relationships/image" Target="../media/image43.png"/><Relationship Id="rId7" Type="http://schemas.openxmlformats.org/officeDocument/2006/relationships/image" Target="../media/image34.png"/><Relationship Id="rId12" Type="http://schemas.openxmlformats.org/officeDocument/2006/relationships/hyperlink" Target="http://jcvi.org/mpidb/" TargetMode="External"/><Relationship Id="rId17" Type="http://schemas.openxmlformats.org/officeDocument/2006/relationships/image" Target="../media/image39.png"/><Relationship Id="rId25" Type="http://schemas.openxmlformats.org/officeDocument/2006/relationships/image" Target="../media/image46.png"/><Relationship Id="rId2" Type="http://schemas.openxmlformats.org/officeDocument/2006/relationships/hyperlink" Target="http://dip.doe-mbi.ucla.edu/" TargetMode="External"/><Relationship Id="rId16" Type="http://schemas.openxmlformats.org/officeDocument/2006/relationships/hyperlink" Target="http://www.innatedb.com/" TargetMode="External"/><Relationship Id="rId20" Type="http://schemas.openxmlformats.org/officeDocument/2006/relationships/image" Target="../media/image42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int.bio.uniroma2.it/" TargetMode="External"/><Relationship Id="rId11" Type="http://schemas.openxmlformats.org/officeDocument/2006/relationships/image" Target="../media/image36.png"/><Relationship Id="rId24" Type="http://schemas.openxmlformats.org/officeDocument/2006/relationships/image" Target="../media/image31.png"/><Relationship Id="rId5" Type="http://schemas.openxmlformats.org/officeDocument/2006/relationships/image" Target="../media/image33.png"/><Relationship Id="rId15" Type="http://schemas.openxmlformats.org/officeDocument/2006/relationships/image" Target="../media/image38.png"/><Relationship Id="rId23" Type="http://schemas.openxmlformats.org/officeDocument/2006/relationships/image" Target="../media/image45.png"/><Relationship Id="rId28" Type="http://schemas.openxmlformats.org/officeDocument/2006/relationships/image" Target="../media/image27.png"/><Relationship Id="rId10" Type="http://schemas.openxmlformats.org/officeDocument/2006/relationships/hyperlink" Target="http://matrixdb.ibcp.fr/" TargetMode="External"/><Relationship Id="rId19" Type="http://schemas.openxmlformats.org/officeDocument/2006/relationships/image" Target="../media/image41.png"/><Relationship Id="rId4" Type="http://schemas.openxmlformats.org/officeDocument/2006/relationships/hyperlink" Target="http://www.ebi.ac.uk/intact/" TargetMode="External"/><Relationship Id="rId9" Type="http://schemas.openxmlformats.org/officeDocument/2006/relationships/image" Target="../media/image35.png"/><Relationship Id="rId14" Type="http://schemas.openxmlformats.org/officeDocument/2006/relationships/hyperlink" Target="http://www.thebiogrid.org/" TargetMode="External"/><Relationship Id="rId22" Type="http://schemas.openxmlformats.org/officeDocument/2006/relationships/image" Target="../media/image44.png"/><Relationship Id="rId27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ctrTitle"/>
          </p:nvPr>
        </p:nvSpPr>
        <p:spPr>
          <a:xfrm>
            <a:off x="533400" y="1039813"/>
            <a:ext cx="7772400" cy="685800"/>
          </a:xfrm>
        </p:spPr>
        <p:txBody>
          <a:bodyPr/>
          <a:lstStyle/>
          <a:p>
            <a:pPr>
              <a:defRPr/>
            </a:pPr>
            <a:r>
              <a:rPr lang="en-GB" sz="3600" dirty="0">
                <a:latin typeface="HelveticaNeueLT Pro 45 Lt" pitchFamily="34" charset="0"/>
                <a:cs typeface="Arial" pitchFamily="34" charset="0"/>
              </a:rPr>
              <a:t>Introduction to protein-protein interactions (PPIs</a:t>
            </a:r>
            <a:r>
              <a:rPr lang="en-GB" sz="3600" dirty="0" smtClean="0">
                <a:latin typeface="HelveticaNeueLT Pro 45 Lt" pitchFamily="34" charset="0"/>
                <a:cs typeface="Arial" pitchFamily="34" charset="0"/>
              </a:rPr>
              <a:t>) and PPI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06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4283968" y="980728"/>
            <a:ext cx="4176464" cy="792088"/>
          </a:xfrm>
          <a:prstGeom prst="roundRect">
            <a:avLst>
              <a:gd name="adj" fmla="val 12284"/>
            </a:avLst>
          </a:prstGeom>
          <a:solidFill>
            <a:schemeClr val="bg1"/>
          </a:solidFill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51520" y="620688"/>
            <a:ext cx="4464496" cy="3312368"/>
          </a:xfrm>
          <a:prstGeom prst="roundRect">
            <a:avLst>
              <a:gd name="adj" fmla="val 12284"/>
            </a:avLst>
          </a:prstGeom>
          <a:solidFill>
            <a:schemeClr val="bg1"/>
          </a:solidFill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043608" y="4748028"/>
            <a:ext cx="4896544" cy="1008112"/>
          </a:xfrm>
          <a:prstGeom prst="roundRect">
            <a:avLst>
              <a:gd name="adj" fmla="val 12284"/>
            </a:avLst>
          </a:prstGeom>
          <a:solidFill>
            <a:schemeClr val="bg1"/>
          </a:solidFill>
          <a:ln w="57150" cmpd="sng">
            <a:solidFill>
              <a:srgbClr val="72AD4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848591" y="1916832"/>
            <a:ext cx="4176464" cy="4320480"/>
          </a:xfrm>
          <a:prstGeom prst="roundRect">
            <a:avLst>
              <a:gd name="adj" fmla="val 12284"/>
            </a:avLst>
          </a:prstGeom>
          <a:solidFill>
            <a:schemeClr val="bg1"/>
          </a:solidFill>
          <a:ln w="57150" cmpd="sng">
            <a:solidFill>
              <a:srgbClr val="72AD4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23850" y="-27384"/>
            <a:ext cx="8640638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/>
              <a:t>Primary databases: </a:t>
            </a:r>
            <a:r>
              <a:rPr lang="en-GB" dirty="0" smtClean="0"/>
              <a:t>coverage and biases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92696"/>
            <a:ext cx="3960440" cy="3075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0299" y="6362164"/>
            <a:ext cx="6661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accent1"/>
                </a:solidFill>
              </a:rPr>
              <a:t>Roland et al., Cell, PMID: 25416956. </a:t>
            </a:r>
          </a:p>
          <a:p>
            <a:r>
              <a:rPr lang="en-GB" sz="1400" dirty="0">
                <a:solidFill>
                  <a:schemeClr val="accent1"/>
                </a:solidFill>
              </a:rPr>
              <a:t>De Las Rivas &amp; </a:t>
            </a:r>
            <a:r>
              <a:rPr lang="en-GB" sz="1400" dirty="0" err="1">
                <a:solidFill>
                  <a:schemeClr val="accent1"/>
                </a:solidFill>
              </a:rPr>
              <a:t>Fontanillo</a:t>
            </a:r>
            <a:r>
              <a:rPr lang="en-GB" sz="1400" dirty="0">
                <a:solidFill>
                  <a:schemeClr val="accent1"/>
                </a:solidFill>
              </a:rPr>
              <a:t>, </a:t>
            </a:r>
            <a:r>
              <a:rPr lang="en-GB" sz="1400" dirty="0" err="1">
                <a:solidFill>
                  <a:schemeClr val="accent1"/>
                </a:solidFill>
              </a:rPr>
              <a:t>PLoS</a:t>
            </a:r>
            <a:r>
              <a:rPr lang="en-GB" sz="1400" dirty="0">
                <a:solidFill>
                  <a:schemeClr val="accent1"/>
                </a:solidFill>
              </a:rPr>
              <a:t> Computational biology, PMID: 20589078.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04048" y="980728"/>
            <a:ext cx="3960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007E82"/>
                </a:solidFill>
                <a:latin typeface="HelveticaNeueLT Pro 45 Lt" pitchFamily="34" charset="0"/>
              </a:rPr>
              <a:t>Human PPIs coverage in the main public primary databases</a:t>
            </a:r>
          </a:p>
          <a:p>
            <a:r>
              <a:rPr lang="en-GB" sz="1200" b="1" dirty="0" smtClean="0">
                <a:solidFill>
                  <a:srgbClr val="007E82"/>
                </a:solidFill>
                <a:latin typeface="HelveticaNeueLT Pro 45 Lt" pitchFamily="34" charset="0"/>
              </a:rPr>
              <a:t>(Dec 2009)</a:t>
            </a:r>
            <a:endParaRPr lang="en-GB" sz="1200" b="1" dirty="0">
              <a:solidFill>
                <a:srgbClr val="007E82"/>
              </a:solidFill>
              <a:latin typeface="HelveticaNeueLT Pro 45 Lt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2083732"/>
            <a:ext cx="3729173" cy="39604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5576" y="4820036"/>
            <a:ext cx="3960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 smtClean="0">
                <a:solidFill>
                  <a:srgbClr val="007E82"/>
                </a:solidFill>
                <a:latin typeface="HelveticaNeueLT Pro 45 Lt" pitchFamily="34" charset="0"/>
              </a:rPr>
              <a:t>Popularity bias in publicly available databases </a:t>
            </a:r>
          </a:p>
          <a:p>
            <a:pPr algn="r"/>
            <a:r>
              <a:rPr lang="en-GB" sz="1200" b="1" dirty="0" smtClean="0">
                <a:solidFill>
                  <a:srgbClr val="007E82"/>
                </a:solidFill>
                <a:latin typeface="HelveticaNeueLT Pro 45 Lt" pitchFamily="34" charset="0"/>
              </a:rPr>
              <a:t>(2013)</a:t>
            </a:r>
            <a:endParaRPr lang="en-GB" sz="1050" b="1" dirty="0">
              <a:solidFill>
                <a:srgbClr val="007E82"/>
              </a:solidFill>
              <a:latin typeface="HelveticaNeueLT Pro 45 Lt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8024" y="4777658"/>
            <a:ext cx="216024" cy="947525"/>
          </a:xfrm>
          <a:prstGeom prst="rect">
            <a:avLst/>
          </a:prstGeom>
          <a:solidFill>
            <a:srgbClr val="FFFFFF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65650" y="1009651"/>
            <a:ext cx="216024" cy="733424"/>
          </a:xfrm>
          <a:prstGeom prst="rect">
            <a:avLst/>
          </a:prstGeom>
          <a:solidFill>
            <a:srgbClr val="FFFFFF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4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850" y="115888"/>
            <a:ext cx="7848600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/>
              <a:t>A couple of definitions…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0593" y="1052736"/>
            <a:ext cx="8424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 smtClean="0">
                <a:latin typeface="HelveticaNeueLT Pro 45 Lt" pitchFamily="34" charset="0"/>
              </a:rPr>
              <a:t>Protein-protein interactions (PPIs)</a:t>
            </a:r>
            <a:r>
              <a:rPr lang="en-GB" sz="2000" dirty="0" smtClean="0">
                <a:latin typeface="HelveticaNeueLT Pro 45 Lt" pitchFamily="34" charset="0"/>
              </a:rPr>
              <a:t>: </a:t>
            </a:r>
            <a:r>
              <a:rPr lang="en-GB" sz="2000" b="1" dirty="0" smtClean="0">
                <a:latin typeface="HelveticaNeueLT Pro 45 Lt" pitchFamily="34" charset="0"/>
              </a:rPr>
              <a:t>physical</a:t>
            </a:r>
            <a:r>
              <a:rPr lang="en-GB" sz="2000" dirty="0" smtClean="0">
                <a:latin typeface="HelveticaNeueLT Pro 45 Lt" pitchFamily="34" charset="0"/>
              </a:rPr>
              <a:t> and </a:t>
            </a:r>
            <a:r>
              <a:rPr lang="en-GB" sz="2000" b="1" dirty="0" smtClean="0">
                <a:latin typeface="HelveticaNeueLT Pro 45 Lt" pitchFamily="34" charset="0"/>
              </a:rPr>
              <a:t>selective</a:t>
            </a:r>
            <a:r>
              <a:rPr lang="en-GB" sz="2000" dirty="0" smtClean="0">
                <a:latin typeface="HelveticaNeueLT Pro 45 Lt" pitchFamily="34" charset="0"/>
              </a:rPr>
              <a:t> contacts that happen between pairs of proteins, in </a:t>
            </a:r>
            <a:r>
              <a:rPr lang="en-GB" sz="2000" b="1" dirty="0" smtClean="0">
                <a:latin typeface="HelveticaNeueLT Pro 45 Lt" pitchFamily="34" charset="0"/>
              </a:rPr>
              <a:t>certain molecular regions</a:t>
            </a:r>
            <a:r>
              <a:rPr lang="en-GB" sz="2000" dirty="0" smtClean="0">
                <a:latin typeface="HelveticaNeueLT Pro 45 Lt" pitchFamily="34" charset="0"/>
              </a:rPr>
              <a:t> and in a </a:t>
            </a:r>
            <a:r>
              <a:rPr lang="en-GB" sz="2000" b="1" dirty="0" smtClean="0">
                <a:latin typeface="HelveticaNeueLT Pro 45 Lt" pitchFamily="34" charset="0"/>
              </a:rPr>
              <a:t>defined biological context</a:t>
            </a:r>
            <a:r>
              <a:rPr lang="en-GB" sz="2000" dirty="0" smtClean="0">
                <a:latin typeface="HelveticaNeueLT Pro 45 Lt" pitchFamily="34" charset="0"/>
              </a:rPr>
              <a:t>. </a:t>
            </a:r>
            <a:endParaRPr lang="en-GB" sz="2000" dirty="0">
              <a:latin typeface="HelveticaNeueLT Pro 45 Lt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0593" y="2204864"/>
            <a:ext cx="842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 smtClean="0">
                <a:latin typeface="HelveticaNeueLT Pro 45 Lt" pitchFamily="34" charset="0"/>
              </a:rPr>
              <a:t>Interactome</a:t>
            </a:r>
            <a:r>
              <a:rPr lang="en-GB" sz="2000" dirty="0" smtClean="0">
                <a:latin typeface="HelveticaNeueLT Pro 45 Lt" pitchFamily="34" charset="0"/>
              </a:rPr>
              <a:t>: the </a:t>
            </a:r>
            <a:r>
              <a:rPr lang="en-GB" sz="2000" b="1" dirty="0" smtClean="0">
                <a:latin typeface="HelveticaNeueLT Pro 45 Lt" pitchFamily="34" charset="0"/>
              </a:rPr>
              <a:t>totality</a:t>
            </a:r>
            <a:r>
              <a:rPr lang="en-GB" sz="2000" dirty="0" smtClean="0">
                <a:latin typeface="HelveticaNeueLT Pro 45 Lt" pitchFamily="34" charset="0"/>
              </a:rPr>
              <a:t> of PPIs that happen in a cell / in an organism / in a specific biological context...</a:t>
            </a:r>
            <a:endParaRPr lang="en-GB" sz="2000" dirty="0">
              <a:latin typeface="HelveticaNeueLT Pro 45 Lt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0593" y="3068960"/>
            <a:ext cx="8424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 smtClean="0">
                <a:latin typeface="HelveticaNeueLT Pro 45 Lt" pitchFamily="34" charset="0"/>
              </a:rPr>
              <a:t>Protein-protein interaction network</a:t>
            </a:r>
            <a:r>
              <a:rPr lang="en-GB" sz="2000" dirty="0" smtClean="0">
                <a:latin typeface="HelveticaNeueLT Pro 45 Lt" pitchFamily="34" charset="0"/>
              </a:rPr>
              <a:t>: </a:t>
            </a:r>
            <a:r>
              <a:rPr lang="en-GB" sz="2000" b="1" dirty="0" smtClean="0">
                <a:latin typeface="HelveticaNeueLT Pro 45 Lt" pitchFamily="34" charset="0"/>
              </a:rPr>
              <a:t>Graphical representation </a:t>
            </a:r>
            <a:r>
              <a:rPr lang="en-GB" sz="2000" dirty="0" smtClean="0">
                <a:latin typeface="HelveticaNeueLT Pro 45 Lt" pitchFamily="34" charset="0"/>
              </a:rPr>
              <a:t>of a group of PPIs in which proteins are represented as </a:t>
            </a:r>
            <a:r>
              <a:rPr lang="en-GB" sz="2000" b="1" dirty="0" smtClean="0">
                <a:latin typeface="HelveticaNeueLT Pro 45 Lt" pitchFamily="34" charset="0"/>
              </a:rPr>
              <a:t>nodes</a:t>
            </a:r>
            <a:r>
              <a:rPr lang="en-GB" sz="2000" dirty="0" smtClean="0">
                <a:latin typeface="HelveticaNeueLT Pro 45 Lt" pitchFamily="34" charset="0"/>
              </a:rPr>
              <a:t> and interactions as </a:t>
            </a:r>
            <a:r>
              <a:rPr lang="en-GB" sz="2000" b="1" dirty="0" smtClean="0">
                <a:latin typeface="HelveticaNeueLT Pro 45 Lt" pitchFamily="34" charset="0"/>
              </a:rPr>
              <a:t>edges</a:t>
            </a:r>
            <a:r>
              <a:rPr lang="en-GB" sz="2000" dirty="0" smtClean="0">
                <a:latin typeface="HelveticaNeueLT Pro 45 Lt" pitchFamily="34" charset="0"/>
              </a:rPr>
              <a:t>. </a:t>
            </a:r>
            <a:endParaRPr lang="en-GB" sz="2000" dirty="0">
              <a:latin typeface="HelveticaNeueLT Pro 45 Lt" pitchFamily="34" charset="0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306173"/>
            <a:ext cx="2430885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229452"/>
            <a:ext cx="2803638" cy="2313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384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51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656" y="1663664"/>
            <a:ext cx="1553840" cy="946219"/>
          </a:xfrm>
          <a:prstGeom prst="rect">
            <a:avLst/>
          </a:prstGeom>
        </p:spPr>
      </p:pic>
      <p:pic>
        <p:nvPicPr>
          <p:cNvPr id="5127" name="Picture 51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820" y="4023826"/>
            <a:ext cx="1261676" cy="7733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850" y="115888"/>
            <a:ext cx="7848600" cy="58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/>
              <a:t>Why protein-protein interactions?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750" y="4365104"/>
            <a:ext cx="8064500" cy="25545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indent="-457200">
              <a:buFontTx/>
              <a:buAutoNum type="arabicPeriod"/>
              <a:defRPr/>
            </a:pPr>
            <a:r>
              <a:rPr lang="en-GB" sz="2000" dirty="0">
                <a:latin typeface="HelveticaNeueLT Pro 45 Lt" pitchFamily="34" charset="0"/>
                <a:ea typeface="Geneva" charset="-128"/>
                <a:cs typeface="Arial" pitchFamily="34" charset="0"/>
              </a:rPr>
              <a:t>To </a:t>
            </a:r>
            <a:r>
              <a:rPr lang="en-GB" sz="2000" dirty="0" smtClean="0">
                <a:latin typeface="HelveticaNeueLT Pro 45 Lt" pitchFamily="34" charset="0"/>
                <a:ea typeface="Geneva" charset="-128"/>
                <a:cs typeface="Arial" pitchFamily="34" charset="0"/>
              </a:rPr>
              <a:t>predict a protein biological function</a:t>
            </a:r>
          </a:p>
          <a:p>
            <a:pPr lvl="2" indent="-457200">
              <a:buFont typeface="Arial" pitchFamily="34" charset="0"/>
              <a:buChar char="•"/>
              <a:defRPr/>
            </a:pPr>
            <a:r>
              <a:rPr lang="en-GB" sz="2000" dirty="0" smtClean="0">
                <a:latin typeface="HelveticaNeueLT Pro 45 Lt" pitchFamily="34" charset="0"/>
                <a:ea typeface="Geneva" charset="-128"/>
                <a:cs typeface="Arial" pitchFamily="34" charset="0"/>
              </a:rPr>
              <a:t>“</a:t>
            </a:r>
            <a:r>
              <a:rPr lang="en-GB" sz="2000" dirty="0">
                <a:latin typeface="HelveticaNeueLT Pro 45 Lt" pitchFamily="34" charset="0"/>
                <a:ea typeface="Geneva" charset="-128"/>
                <a:cs typeface="Arial" pitchFamily="34" charset="0"/>
              </a:rPr>
              <a:t>g</a:t>
            </a:r>
            <a:r>
              <a:rPr lang="en-GB" sz="2000" dirty="0" smtClean="0">
                <a:latin typeface="HelveticaNeueLT Pro 45 Lt" pitchFamily="34" charset="0"/>
                <a:ea typeface="Geneva" charset="-128"/>
                <a:cs typeface="Arial" pitchFamily="34" charset="0"/>
              </a:rPr>
              <a:t>uilt </a:t>
            </a:r>
            <a:r>
              <a:rPr lang="en-GB" sz="2000" dirty="0">
                <a:latin typeface="HelveticaNeueLT Pro 45 Lt" pitchFamily="34" charset="0"/>
                <a:ea typeface="Geneva" charset="-128"/>
                <a:cs typeface="Arial" pitchFamily="34" charset="0"/>
              </a:rPr>
              <a:t>by association</a:t>
            </a:r>
            <a:r>
              <a:rPr lang="en-GB" sz="2000" dirty="0" smtClean="0">
                <a:latin typeface="HelveticaNeueLT Pro 45 Lt" pitchFamily="34" charset="0"/>
                <a:ea typeface="Geneva" charset="-128"/>
                <a:cs typeface="Arial" pitchFamily="34" charset="0"/>
              </a:rPr>
              <a:t>”</a:t>
            </a:r>
            <a:endParaRPr lang="en-GB" sz="2000" dirty="0">
              <a:latin typeface="HelveticaNeueLT Pro 45 Lt" pitchFamily="34" charset="0"/>
              <a:ea typeface="Geneva" charset="-128"/>
              <a:cs typeface="Arial" pitchFamily="34" charset="0"/>
            </a:endParaRPr>
          </a:p>
          <a:p>
            <a:pPr marL="914400" lvl="1" indent="-457200">
              <a:buFont typeface="Arial"/>
              <a:buChar char="•"/>
              <a:defRPr/>
            </a:pPr>
            <a:r>
              <a:rPr lang="en-GB" sz="2000" dirty="0">
                <a:latin typeface="HelveticaNeueLT Pro 45 Lt" pitchFamily="34" charset="0"/>
                <a:ea typeface="Geneva" charset="-128"/>
                <a:cs typeface="Arial" pitchFamily="34" charset="0"/>
              </a:rPr>
              <a:t>proteins with similar functions should cluster </a:t>
            </a:r>
            <a:r>
              <a:rPr lang="en-GB" sz="2000" dirty="0" smtClean="0">
                <a:latin typeface="HelveticaNeueLT Pro 45 Lt" pitchFamily="34" charset="0"/>
                <a:ea typeface="Geneva" charset="-128"/>
                <a:cs typeface="Arial" pitchFamily="34" charset="0"/>
              </a:rPr>
              <a:t>together</a:t>
            </a:r>
          </a:p>
          <a:p>
            <a:pPr>
              <a:defRPr/>
            </a:pPr>
            <a:endParaRPr lang="en-GB" sz="2000" dirty="0">
              <a:latin typeface="HelveticaNeueLT Pro 45 Lt" pitchFamily="34" charset="0"/>
              <a:ea typeface="Geneva" charset="-128"/>
              <a:cs typeface="Arial" pitchFamily="34" charset="0"/>
            </a:endParaRPr>
          </a:p>
          <a:p>
            <a:pPr marL="457200" indent="-457200">
              <a:buFontTx/>
              <a:buAutoNum type="arabicPeriod" startAt="2"/>
              <a:defRPr/>
            </a:pPr>
            <a:r>
              <a:rPr lang="en-GB" sz="2000" dirty="0">
                <a:latin typeface="HelveticaNeueLT Pro 45 Lt" pitchFamily="34" charset="0"/>
                <a:ea typeface="Geneva" charset="-128"/>
                <a:cs typeface="Arial" pitchFamily="34" charset="0"/>
              </a:rPr>
              <a:t>To </a:t>
            </a:r>
            <a:r>
              <a:rPr lang="en-GB" sz="2000" dirty="0" smtClean="0">
                <a:latin typeface="HelveticaNeueLT Pro 45 Lt" pitchFamily="34" charset="0"/>
                <a:ea typeface="Geneva" charset="-128"/>
                <a:cs typeface="Arial" pitchFamily="34" charset="0"/>
              </a:rPr>
              <a:t>improve characterization of protein complexes and pathways</a:t>
            </a:r>
            <a:endParaRPr lang="en-GB" sz="2000" dirty="0">
              <a:latin typeface="HelveticaNeueLT Pro 45 Lt" pitchFamily="34" charset="0"/>
              <a:ea typeface="Geneva" charset="-128"/>
              <a:cs typeface="Arial" pitchFamily="34" charset="0"/>
            </a:endParaRPr>
          </a:p>
          <a:p>
            <a:pPr marL="914400" lvl="1" indent="-457200">
              <a:buFont typeface="Arial"/>
              <a:buChar char="•"/>
              <a:defRPr/>
            </a:pPr>
            <a:r>
              <a:rPr lang="en-GB" sz="2000" dirty="0" smtClean="0">
                <a:latin typeface="HelveticaNeueLT Pro 45 Lt" pitchFamily="34" charset="0"/>
                <a:ea typeface="Geneva" charset="-128"/>
                <a:cs typeface="Arial" pitchFamily="34" charset="0"/>
              </a:rPr>
              <a:t>interaction networks work as a draft map that brings detail to biological processes and pathways</a:t>
            </a:r>
            <a:endParaRPr lang="en-GB" sz="2000" dirty="0">
              <a:latin typeface="HelveticaNeueLT Pro 45 Lt" pitchFamily="34" charset="0"/>
              <a:ea typeface="Geneva" charset="-128"/>
              <a:cs typeface="Arial" pitchFamily="34" charset="0"/>
            </a:endParaRPr>
          </a:p>
          <a:p>
            <a:pPr>
              <a:defRPr/>
            </a:pPr>
            <a:endParaRPr lang="en-GB" sz="2000" dirty="0">
              <a:latin typeface="HelveticaNeueLT Pro 45 Lt" pitchFamily="34" charset="0"/>
              <a:ea typeface="Geneva" charset="-128"/>
              <a:cs typeface="Arial" pitchFamily="34" charset="0"/>
            </a:endParaRPr>
          </a:p>
        </p:txBody>
      </p:sp>
      <p:sp>
        <p:nvSpPr>
          <p:cNvPr id="22" name="Freeform 7"/>
          <p:cNvSpPr>
            <a:spLocks noChangeAspect="1"/>
          </p:cNvSpPr>
          <p:nvPr/>
        </p:nvSpPr>
        <p:spPr bwMode="auto">
          <a:xfrm rot="17674032">
            <a:off x="2860756" y="2458685"/>
            <a:ext cx="1152819" cy="860122"/>
          </a:xfrm>
          <a:custGeom>
            <a:avLst/>
            <a:gdLst>
              <a:gd name="T0" fmla="*/ 817 w 915"/>
              <a:gd name="T1" fmla="*/ 151 h 598"/>
              <a:gd name="T2" fmla="*/ 499 w 915"/>
              <a:gd name="T3" fmla="*/ 15 h 598"/>
              <a:gd name="T4" fmla="*/ 136 w 915"/>
              <a:gd name="T5" fmla="*/ 61 h 598"/>
              <a:gd name="T6" fmla="*/ 0 w 915"/>
              <a:gd name="T7" fmla="*/ 333 h 598"/>
              <a:gd name="T8" fmla="*/ 136 w 915"/>
              <a:gd name="T9" fmla="*/ 560 h 598"/>
              <a:gd name="T10" fmla="*/ 318 w 915"/>
              <a:gd name="T11" fmla="*/ 560 h 598"/>
              <a:gd name="T12" fmla="*/ 363 w 915"/>
              <a:gd name="T13" fmla="*/ 423 h 598"/>
              <a:gd name="T14" fmla="*/ 454 w 915"/>
              <a:gd name="T15" fmla="*/ 287 h 598"/>
              <a:gd name="T16" fmla="*/ 590 w 915"/>
              <a:gd name="T17" fmla="*/ 378 h 598"/>
              <a:gd name="T18" fmla="*/ 771 w 915"/>
              <a:gd name="T19" fmla="*/ 423 h 598"/>
              <a:gd name="T20" fmla="*/ 907 w 915"/>
              <a:gd name="T21" fmla="*/ 287 h 598"/>
              <a:gd name="T22" fmla="*/ 817 w 915"/>
              <a:gd name="T23" fmla="*/ 151 h 59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15"/>
              <a:gd name="T37" fmla="*/ 0 h 598"/>
              <a:gd name="T38" fmla="*/ 915 w 915"/>
              <a:gd name="T39" fmla="*/ 598 h 59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15" h="598">
                <a:moveTo>
                  <a:pt x="817" y="151"/>
                </a:moveTo>
                <a:cubicBezTo>
                  <a:pt x="749" y="106"/>
                  <a:pt x="612" y="30"/>
                  <a:pt x="499" y="15"/>
                </a:cubicBezTo>
                <a:cubicBezTo>
                  <a:pt x="386" y="0"/>
                  <a:pt x="219" y="8"/>
                  <a:pt x="136" y="61"/>
                </a:cubicBezTo>
                <a:cubicBezTo>
                  <a:pt x="53" y="114"/>
                  <a:pt x="0" y="250"/>
                  <a:pt x="0" y="333"/>
                </a:cubicBezTo>
                <a:cubicBezTo>
                  <a:pt x="0" y="416"/>
                  <a:pt x="83" y="522"/>
                  <a:pt x="136" y="560"/>
                </a:cubicBezTo>
                <a:cubicBezTo>
                  <a:pt x="189" y="598"/>
                  <a:pt x="280" y="583"/>
                  <a:pt x="318" y="560"/>
                </a:cubicBezTo>
                <a:cubicBezTo>
                  <a:pt x="356" y="537"/>
                  <a:pt x="340" y="469"/>
                  <a:pt x="363" y="423"/>
                </a:cubicBezTo>
                <a:cubicBezTo>
                  <a:pt x="386" y="377"/>
                  <a:pt x="416" y="294"/>
                  <a:pt x="454" y="287"/>
                </a:cubicBezTo>
                <a:cubicBezTo>
                  <a:pt x="492" y="280"/>
                  <a:pt x="537" y="355"/>
                  <a:pt x="590" y="378"/>
                </a:cubicBezTo>
                <a:cubicBezTo>
                  <a:pt x="643" y="401"/>
                  <a:pt x="718" y="438"/>
                  <a:pt x="771" y="423"/>
                </a:cubicBezTo>
                <a:cubicBezTo>
                  <a:pt x="824" y="408"/>
                  <a:pt x="899" y="332"/>
                  <a:pt x="907" y="287"/>
                </a:cubicBezTo>
                <a:cubicBezTo>
                  <a:pt x="915" y="242"/>
                  <a:pt x="885" y="196"/>
                  <a:pt x="817" y="151"/>
                </a:cubicBezTo>
                <a:close/>
              </a:path>
            </a:pathLst>
          </a:custGeom>
          <a:solidFill>
            <a:srgbClr val="FFFF66"/>
          </a:solidFill>
          <a:ln w="9525">
            <a:solidFill>
              <a:srgbClr val="FFCC66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pic>
        <p:nvPicPr>
          <p:cNvPr id="26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46806"/>
            <a:ext cx="1714500" cy="200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>
            <a:off x="2484463" y="2888746"/>
            <a:ext cx="287337" cy="0"/>
          </a:xfrm>
          <a:prstGeom prst="straightConnector1">
            <a:avLst/>
          </a:prstGeom>
          <a:ln w="57150" cap="sq">
            <a:solidFill>
              <a:schemeClr val="tx1"/>
            </a:solidFill>
            <a:round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270649" y="2888746"/>
            <a:ext cx="287337" cy="0"/>
          </a:xfrm>
          <a:prstGeom prst="straightConnector1">
            <a:avLst/>
          </a:prstGeom>
          <a:ln w="57150" cap="sq">
            <a:solidFill>
              <a:schemeClr val="tx1"/>
            </a:solidFill>
            <a:round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6804248" y="3375754"/>
            <a:ext cx="968732" cy="1171625"/>
            <a:chOff x="6535497" y="2591158"/>
            <a:chExt cx="1385500" cy="1675681"/>
          </a:xfrm>
        </p:grpSpPr>
        <p:sp>
          <p:nvSpPr>
            <p:cNvPr id="23" name="Freeform 8"/>
            <p:cNvSpPr>
              <a:spLocks noChangeAspect="1"/>
            </p:cNvSpPr>
            <p:nvPr/>
          </p:nvSpPr>
          <p:spPr bwMode="auto">
            <a:xfrm rot="17674032">
              <a:off x="7105187" y="3127766"/>
              <a:ext cx="379233" cy="510606"/>
            </a:xfrm>
            <a:custGeom>
              <a:avLst/>
              <a:gdLst>
                <a:gd name="T0" fmla="*/ 5081 w 235"/>
                <a:gd name="T1" fmla="*/ 15 h 355"/>
                <a:gd name="T2" fmla="*/ 0 w 235"/>
                <a:gd name="T3" fmla="*/ 196 h 355"/>
                <a:gd name="T4" fmla="*/ 5081 w 235"/>
                <a:gd name="T5" fmla="*/ 332 h 355"/>
                <a:gd name="T6" fmla="*/ 20017 w 235"/>
                <a:gd name="T7" fmla="*/ 332 h 355"/>
                <a:gd name="T8" fmla="*/ 25078 w 235"/>
                <a:gd name="T9" fmla="*/ 241 h 355"/>
                <a:gd name="T10" fmla="*/ 15010 w 235"/>
                <a:gd name="T11" fmla="*/ 105 h 355"/>
                <a:gd name="T12" fmla="*/ 5081 w 235"/>
                <a:gd name="T13" fmla="*/ 15 h 3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5"/>
                <a:gd name="T22" fmla="*/ 0 h 355"/>
                <a:gd name="T23" fmla="*/ 235 w 235"/>
                <a:gd name="T24" fmla="*/ 355 h 35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5" h="355">
                  <a:moveTo>
                    <a:pt x="46" y="15"/>
                  </a:moveTo>
                  <a:cubicBezTo>
                    <a:pt x="23" y="30"/>
                    <a:pt x="0" y="143"/>
                    <a:pt x="0" y="196"/>
                  </a:cubicBezTo>
                  <a:cubicBezTo>
                    <a:pt x="0" y="249"/>
                    <a:pt x="16" y="309"/>
                    <a:pt x="46" y="332"/>
                  </a:cubicBezTo>
                  <a:cubicBezTo>
                    <a:pt x="76" y="355"/>
                    <a:pt x="152" y="347"/>
                    <a:pt x="182" y="332"/>
                  </a:cubicBezTo>
                  <a:cubicBezTo>
                    <a:pt x="212" y="317"/>
                    <a:pt x="235" y="279"/>
                    <a:pt x="227" y="241"/>
                  </a:cubicBezTo>
                  <a:cubicBezTo>
                    <a:pt x="219" y="203"/>
                    <a:pt x="166" y="143"/>
                    <a:pt x="136" y="105"/>
                  </a:cubicBezTo>
                  <a:cubicBezTo>
                    <a:pt x="106" y="67"/>
                    <a:pt x="69" y="0"/>
                    <a:pt x="46" y="15"/>
                  </a:cubicBezTo>
                  <a:close/>
                </a:path>
              </a:pathLst>
            </a:custGeom>
            <a:solidFill>
              <a:srgbClr val="FF6600"/>
            </a:solidFill>
            <a:ln w="9525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9"/>
            <p:cNvSpPr>
              <a:spLocks noChangeAspect="1"/>
            </p:cNvSpPr>
            <p:nvPr/>
          </p:nvSpPr>
          <p:spPr bwMode="auto">
            <a:xfrm rot="17674032">
              <a:off x="6643027" y="2988870"/>
              <a:ext cx="1675681" cy="880258"/>
            </a:xfrm>
            <a:custGeom>
              <a:avLst/>
              <a:gdLst>
                <a:gd name="T0" fmla="*/ 416 w 1330"/>
                <a:gd name="T1" fmla="*/ 272 h 612"/>
                <a:gd name="T2" fmla="*/ 280 w 1330"/>
                <a:gd name="T3" fmla="*/ 317 h 612"/>
                <a:gd name="T4" fmla="*/ 235 w 1330"/>
                <a:gd name="T5" fmla="*/ 272 h 612"/>
                <a:gd name="T6" fmla="*/ 99 w 1330"/>
                <a:gd name="T7" fmla="*/ 317 h 612"/>
                <a:gd name="T8" fmla="*/ 53 w 1330"/>
                <a:gd name="T9" fmla="*/ 499 h 612"/>
                <a:gd name="T10" fmla="*/ 416 w 1330"/>
                <a:gd name="T11" fmla="*/ 589 h 612"/>
                <a:gd name="T12" fmla="*/ 915 w 1330"/>
                <a:gd name="T13" fmla="*/ 589 h 612"/>
                <a:gd name="T14" fmla="*/ 1233 w 1330"/>
                <a:gd name="T15" fmla="*/ 453 h 612"/>
                <a:gd name="T16" fmla="*/ 1323 w 1330"/>
                <a:gd name="T17" fmla="*/ 317 h 612"/>
                <a:gd name="T18" fmla="*/ 1278 w 1330"/>
                <a:gd name="T19" fmla="*/ 181 h 612"/>
                <a:gd name="T20" fmla="*/ 1187 w 1330"/>
                <a:gd name="T21" fmla="*/ 45 h 612"/>
                <a:gd name="T22" fmla="*/ 1097 w 1330"/>
                <a:gd name="T23" fmla="*/ 0 h 612"/>
                <a:gd name="T24" fmla="*/ 1051 w 1330"/>
                <a:gd name="T25" fmla="*/ 45 h 612"/>
                <a:gd name="T26" fmla="*/ 961 w 1330"/>
                <a:gd name="T27" fmla="*/ 136 h 612"/>
                <a:gd name="T28" fmla="*/ 825 w 1330"/>
                <a:gd name="T29" fmla="*/ 136 h 612"/>
                <a:gd name="T30" fmla="*/ 779 w 1330"/>
                <a:gd name="T31" fmla="*/ 181 h 612"/>
                <a:gd name="T32" fmla="*/ 825 w 1330"/>
                <a:gd name="T33" fmla="*/ 272 h 612"/>
                <a:gd name="T34" fmla="*/ 825 w 1330"/>
                <a:gd name="T35" fmla="*/ 362 h 612"/>
                <a:gd name="T36" fmla="*/ 734 w 1330"/>
                <a:gd name="T37" fmla="*/ 362 h 612"/>
                <a:gd name="T38" fmla="*/ 598 w 1330"/>
                <a:gd name="T39" fmla="*/ 408 h 612"/>
                <a:gd name="T40" fmla="*/ 507 w 1330"/>
                <a:gd name="T41" fmla="*/ 362 h 612"/>
                <a:gd name="T42" fmla="*/ 462 w 1330"/>
                <a:gd name="T43" fmla="*/ 272 h 612"/>
                <a:gd name="T44" fmla="*/ 416 w 1330"/>
                <a:gd name="T45" fmla="*/ 272 h 6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330"/>
                <a:gd name="T70" fmla="*/ 0 h 612"/>
                <a:gd name="T71" fmla="*/ 1330 w 1330"/>
                <a:gd name="T72" fmla="*/ 612 h 61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330" h="612">
                  <a:moveTo>
                    <a:pt x="416" y="272"/>
                  </a:moveTo>
                  <a:cubicBezTo>
                    <a:pt x="386" y="279"/>
                    <a:pt x="310" y="317"/>
                    <a:pt x="280" y="317"/>
                  </a:cubicBezTo>
                  <a:cubicBezTo>
                    <a:pt x="250" y="317"/>
                    <a:pt x="265" y="272"/>
                    <a:pt x="235" y="272"/>
                  </a:cubicBezTo>
                  <a:cubicBezTo>
                    <a:pt x="205" y="272"/>
                    <a:pt x="129" y="279"/>
                    <a:pt x="99" y="317"/>
                  </a:cubicBezTo>
                  <a:cubicBezTo>
                    <a:pt x="69" y="355"/>
                    <a:pt x="0" y="454"/>
                    <a:pt x="53" y="499"/>
                  </a:cubicBezTo>
                  <a:cubicBezTo>
                    <a:pt x="106" y="544"/>
                    <a:pt x="272" y="574"/>
                    <a:pt x="416" y="589"/>
                  </a:cubicBezTo>
                  <a:cubicBezTo>
                    <a:pt x="560" y="604"/>
                    <a:pt x="779" y="612"/>
                    <a:pt x="915" y="589"/>
                  </a:cubicBezTo>
                  <a:cubicBezTo>
                    <a:pt x="1051" y="566"/>
                    <a:pt x="1165" y="498"/>
                    <a:pt x="1233" y="453"/>
                  </a:cubicBezTo>
                  <a:cubicBezTo>
                    <a:pt x="1301" y="408"/>
                    <a:pt x="1316" y="362"/>
                    <a:pt x="1323" y="317"/>
                  </a:cubicBezTo>
                  <a:cubicBezTo>
                    <a:pt x="1330" y="272"/>
                    <a:pt x="1301" y="226"/>
                    <a:pt x="1278" y="181"/>
                  </a:cubicBezTo>
                  <a:cubicBezTo>
                    <a:pt x="1255" y="136"/>
                    <a:pt x="1217" y="75"/>
                    <a:pt x="1187" y="45"/>
                  </a:cubicBezTo>
                  <a:cubicBezTo>
                    <a:pt x="1157" y="15"/>
                    <a:pt x="1120" y="0"/>
                    <a:pt x="1097" y="0"/>
                  </a:cubicBezTo>
                  <a:cubicBezTo>
                    <a:pt x="1074" y="0"/>
                    <a:pt x="1074" y="22"/>
                    <a:pt x="1051" y="45"/>
                  </a:cubicBezTo>
                  <a:cubicBezTo>
                    <a:pt x="1028" y="68"/>
                    <a:pt x="999" y="121"/>
                    <a:pt x="961" y="136"/>
                  </a:cubicBezTo>
                  <a:cubicBezTo>
                    <a:pt x="923" y="151"/>
                    <a:pt x="855" y="129"/>
                    <a:pt x="825" y="136"/>
                  </a:cubicBezTo>
                  <a:cubicBezTo>
                    <a:pt x="795" y="143"/>
                    <a:pt x="779" y="158"/>
                    <a:pt x="779" y="181"/>
                  </a:cubicBezTo>
                  <a:cubicBezTo>
                    <a:pt x="779" y="204"/>
                    <a:pt x="817" y="242"/>
                    <a:pt x="825" y="272"/>
                  </a:cubicBezTo>
                  <a:cubicBezTo>
                    <a:pt x="833" y="302"/>
                    <a:pt x="840" y="347"/>
                    <a:pt x="825" y="362"/>
                  </a:cubicBezTo>
                  <a:cubicBezTo>
                    <a:pt x="810" y="377"/>
                    <a:pt x="772" y="354"/>
                    <a:pt x="734" y="362"/>
                  </a:cubicBezTo>
                  <a:cubicBezTo>
                    <a:pt x="696" y="370"/>
                    <a:pt x="636" y="408"/>
                    <a:pt x="598" y="408"/>
                  </a:cubicBezTo>
                  <a:cubicBezTo>
                    <a:pt x="560" y="408"/>
                    <a:pt x="530" y="385"/>
                    <a:pt x="507" y="362"/>
                  </a:cubicBezTo>
                  <a:cubicBezTo>
                    <a:pt x="484" y="339"/>
                    <a:pt x="477" y="287"/>
                    <a:pt x="462" y="272"/>
                  </a:cubicBezTo>
                  <a:cubicBezTo>
                    <a:pt x="447" y="257"/>
                    <a:pt x="446" y="265"/>
                    <a:pt x="416" y="272"/>
                  </a:cubicBezTo>
                  <a:close/>
                </a:path>
              </a:pathLst>
            </a:custGeom>
            <a:solidFill>
              <a:srgbClr val="FFCC66"/>
            </a:solidFill>
            <a:ln w="9525">
              <a:solidFill>
                <a:srgbClr val="FF99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7"/>
            <p:cNvSpPr>
              <a:spLocks noChangeAspect="1"/>
            </p:cNvSpPr>
            <p:nvPr/>
          </p:nvSpPr>
          <p:spPr bwMode="auto">
            <a:xfrm rot="17674032">
              <a:off x="6389148" y="2943979"/>
              <a:ext cx="1152819" cy="860122"/>
            </a:xfrm>
            <a:custGeom>
              <a:avLst/>
              <a:gdLst>
                <a:gd name="T0" fmla="*/ 817 w 915"/>
                <a:gd name="T1" fmla="*/ 151 h 598"/>
                <a:gd name="T2" fmla="*/ 499 w 915"/>
                <a:gd name="T3" fmla="*/ 15 h 598"/>
                <a:gd name="T4" fmla="*/ 136 w 915"/>
                <a:gd name="T5" fmla="*/ 61 h 598"/>
                <a:gd name="T6" fmla="*/ 0 w 915"/>
                <a:gd name="T7" fmla="*/ 333 h 598"/>
                <a:gd name="T8" fmla="*/ 136 w 915"/>
                <a:gd name="T9" fmla="*/ 560 h 598"/>
                <a:gd name="T10" fmla="*/ 318 w 915"/>
                <a:gd name="T11" fmla="*/ 560 h 598"/>
                <a:gd name="T12" fmla="*/ 363 w 915"/>
                <a:gd name="T13" fmla="*/ 423 h 598"/>
                <a:gd name="T14" fmla="*/ 454 w 915"/>
                <a:gd name="T15" fmla="*/ 287 h 598"/>
                <a:gd name="T16" fmla="*/ 590 w 915"/>
                <a:gd name="T17" fmla="*/ 378 h 598"/>
                <a:gd name="T18" fmla="*/ 771 w 915"/>
                <a:gd name="T19" fmla="*/ 423 h 598"/>
                <a:gd name="T20" fmla="*/ 907 w 915"/>
                <a:gd name="T21" fmla="*/ 287 h 598"/>
                <a:gd name="T22" fmla="*/ 817 w 915"/>
                <a:gd name="T23" fmla="*/ 151 h 59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15"/>
                <a:gd name="T37" fmla="*/ 0 h 598"/>
                <a:gd name="T38" fmla="*/ 915 w 915"/>
                <a:gd name="T39" fmla="*/ 598 h 59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15" h="598">
                  <a:moveTo>
                    <a:pt x="817" y="151"/>
                  </a:moveTo>
                  <a:cubicBezTo>
                    <a:pt x="749" y="106"/>
                    <a:pt x="612" y="30"/>
                    <a:pt x="499" y="15"/>
                  </a:cubicBezTo>
                  <a:cubicBezTo>
                    <a:pt x="386" y="0"/>
                    <a:pt x="219" y="8"/>
                    <a:pt x="136" y="61"/>
                  </a:cubicBezTo>
                  <a:cubicBezTo>
                    <a:pt x="53" y="114"/>
                    <a:pt x="0" y="250"/>
                    <a:pt x="0" y="333"/>
                  </a:cubicBezTo>
                  <a:cubicBezTo>
                    <a:pt x="0" y="416"/>
                    <a:pt x="83" y="522"/>
                    <a:pt x="136" y="560"/>
                  </a:cubicBezTo>
                  <a:cubicBezTo>
                    <a:pt x="189" y="598"/>
                    <a:pt x="280" y="583"/>
                    <a:pt x="318" y="560"/>
                  </a:cubicBezTo>
                  <a:cubicBezTo>
                    <a:pt x="356" y="537"/>
                    <a:pt x="340" y="469"/>
                    <a:pt x="363" y="423"/>
                  </a:cubicBezTo>
                  <a:cubicBezTo>
                    <a:pt x="386" y="377"/>
                    <a:pt x="416" y="294"/>
                    <a:pt x="454" y="287"/>
                  </a:cubicBezTo>
                  <a:cubicBezTo>
                    <a:pt x="492" y="280"/>
                    <a:pt x="537" y="355"/>
                    <a:pt x="590" y="378"/>
                  </a:cubicBezTo>
                  <a:cubicBezTo>
                    <a:pt x="643" y="401"/>
                    <a:pt x="718" y="438"/>
                    <a:pt x="771" y="423"/>
                  </a:cubicBezTo>
                  <a:cubicBezTo>
                    <a:pt x="824" y="408"/>
                    <a:pt x="899" y="332"/>
                    <a:pt x="907" y="287"/>
                  </a:cubicBezTo>
                  <a:cubicBezTo>
                    <a:pt x="915" y="242"/>
                    <a:pt x="885" y="196"/>
                    <a:pt x="817" y="151"/>
                  </a:cubicBezTo>
                  <a:close/>
                </a:path>
              </a:pathLst>
            </a:custGeom>
            <a:solidFill>
              <a:srgbClr val="FFFF66"/>
            </a:solidFill>
            <a:ln w="9525">
              <a:solidFill>
                <a:srgbClr val="FFCC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6784353" y="1063331"/>
            <a:ext cx="1172023" cy="1088287"/>
            <a:chOff x="6878706" y="823735"/>
            <a:chExt cx="1384487" cy="1285571"/>
          </a:xfrm>
        </p:grpSpPr>
        <p:sp>
          <p:nvSpPr>
            <p:cNvPr id="25" name="Freeform 9"/>
            <p:cNvSpPr>
              <a:spLocks noChangeAspect="1"/>
            </p:cNvSpPr>
            <p:nvPr/>
          </p:nvSpPr>
          <p:spPr bwMode="auto">
            <a:xfrm rot="17674032">
              <a:off x="7147142" y="738579"/>
              <a:ext cx="1030896" cy="1201207"/>
            </a:xfrm>
            <a:custGeom>
              <a:avLst/>
              <a:gdLst>
                <a:gd name="T0" fmla="*/ 416 w 1330"/>
                <a:gd name="T1" fmla="*/ 272 h 612"/>
                <a:gd name="T2" fmla="*/ 280 w 1330"/>
                <a:gd name="T3" fmla="*/ 317 h 612"/>
                <a:gd name="T4" fmla="*/ 235 w 1330"/>
                <a:gd name="T5" fmla="*/ 272 h 612"/>
                <a:gd name="T6" fmla="*/ 99 w 1330"/>
                <a:gd name="T7" fmla="*/ 317 h 612"/>
                <a:gd name="T8" fmla="*/ 53 w 1330"/>
                <a:gd name="T9" fmla="*/ 499 h 612"/>
                <a:gd name="T10" fmla="*/ 416 w 1330"/>
                <a:gd name="T11" fmla="*/ 589 h 612"/>
                <a:gd name="T12" fmla="*/ 915 w 1330"/>
                <a:gd name="T13" fmla="*/ 589 h 612"/>
                <a:gd name="T14" fmla="*/ 1233 w 1330"/>
                <a:gd name="T15" fmla="*/ 453 h 612"/>
                <a:gd name="T16" fmla="*/ 1323 w 1330"/>
                <a:gd name="T17" fmla="*/ 317 h 612"/>
                <a:gd name="T18" fmla="*/ 1278 w 1330"/>
                <a:gd name="T19" fmla="*/ 181 h 612"/>
                <a:gd name="T20" fmla="*/ 1187 w 1330"/>
                <a:gd name="T21" fmla="*/ 45 h 612"/>
                <a:gd name="T22" fmla="*/ 1097 w 1330"/>
                <a:gd name="T23" fmla="*/ 0 h 612"/>
                <a:gd name="T24" fmla="*/ 1051 w 1330"/>
                <a:gd name="T25" fmla="*/ 45 h 612"/>
                <a:gd name="T26" fmla="*/ 961 w 1330"/>
                <a:gd name="T27" fmla="*/ 136 h 612"/>
                <a:gd name="T28" fmla="*/ 825 w 1330"/>
                <a:gd name="T29" fmla="*/ 136 h 612"/>
                <a:gd name="T30" fmla="*/ 779 w 1330"/>
                <a:gd name="T31" fmla="*/ 181 h 612"/>
                <a:gd name="T32" fmla="*/ 825 w 1330"/>
                <a:gd name="T33" fmla="*/ 272 h 612"/>
                <a:gd name="T34" fmla="*/ 825 w 1330"/>
                <a:gd name="T35" fmla="*/ 362 h 612"/>
                <a:gd name="T36" fmla="*/ 734 w 1330"/>
                <a:gd name="T37" fmla="*/ 362 h 612"/>
                <a:gd name="T38" fmla="*/ 598 w 1330"/>
                <a:gd name="T39" fmla="*/ 408 h 612"/>
                <a:gd name="T40" fmla="*/ 507 w 1330"/>
                <a:gd name="T41" fmla="*/ 362 h 612"/>
                <a:gd name="T42" fmla="*/ 462 w 1330"/>
                <a:gd name="T43" fmla="*/ 272 h 612"/>
                <a:gd name="T44" fmla="*/ 416 w 1330"/>
                <a:gd name="T45" fmla="*/ 272 h 6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330"/>
                <a:gd name="T70" fmla="*/ 0 h 612"/>
                <a:gd name="T71" fmla="*/ 1330 w 1330"/>
                <a:gd name="T72" fmla="*/ 612 h 612"/>
                <a:gd name="connsiteX0" fmla="*/ 2876 w 9703"/>
                <a:gd name="connsiteY0" fmla="*/ 4444 h 9859"/>
                <a:gd name="connsiteX1" fmla="*/ 1853 w 9703"/>
                <a:gd name="connsiteY1" fmla="*/ 5180 h 9859"/>
                <a:gd name="connsiteX2" fmla="*/ 1515 w 9703"/>
                <a:gd name="connsiteY2" fmla="*/ 4444 h 9859"/>
                <a:gd name="connsiteX3" fmla="*/ 492 w 9703"/>
                <a:gd name="connsiteY3" fmla="*/ 5180 h 9859"/>
                <a:gd name="connsiteX4" fmla="*/ 146 w 9703"/>
                <a:gd name="connsiteY4" fmla="*/ 8154 h 9859"/>
                <a:gd name="connsiteX5" fmla="*/ 2876 w 9703"/>
                <a:gd name="connsiteY5" fmla="*/ 9624 h 9859"/>
                <a:gd name="connsiteX6" fmla="*/ 6628 w 9703"/>
                <a:gd name="connsiteY6" fmla="*/ 9624 h 9859"/>
                <a:gd name="connsiteX7" fmla="*/ 9019 w 9703"/>
                <a:gd name="connsiteY7" fmla="*/ 7402 h 9859"/>
                <a:gd name="connsiteX8" fmla="*/ 9695 w 9703"/>
                <a:gd name="connsiteY8" fmla="*/ 5180 h 9859"/>
                <a:gd name="connsiteX9" fmla="*/ 9357 w 9703"/>
                <a:gd name="connsiteY9" fmla="*/ 2958 h 9859"/>
                <a:gd name="connsiteX10" fmla="*/ 8673 w 9703"/>
                <a:gd name="connsiteY10" fmla="*/ 735 h 9859"/>
                <a:gd name="connsiteX11" fmla="*/ 7996 w 9703"/>
                <a:gd name="connsiteY11" fmla="*/ 0 h 9859"/>
                <a:gd name="connsiteX12" fmla="*/ 7650 w 9703"/>
                <a:gd name="connsiteY12" fmla="*/ 735 h 9859"/>
                <a:gd name="connsiteX13" fmla="*/ 6974 w 9703"/>
                <a:gd name="connsiteY13" fmla="*/ 2222 h 9859"/>
                <a:gd name="connsiteX14" fmla="*/ 5951 w 9703"/>
                <a:gd name="connsiteY14" fmla="*/ 2222 h 9859"/>
                <a:gd name="connsiteX15" fmla="*/ 5605 w 9703"/>
                <a:gd name="connsiteY15" fmla="*/ 2958 h 9859"/>
                <a:gd name="connsiteX16" fmla="*/ 5951 w 9703"/>
                <a:gd name="connsiteY16" fmla="*/ 4444 h 9859"/>
                <a:gd name="connsiteX17" fmla="*/ 5951 w 9703"/>
                <a:gd name="connsiteY17" fmla="*/ 5915 h 9859"/>
                <a:gd name="connsiteX18" fmla="*/ 4248 w 9703"/>
                <a:gd name="connsiteY18" fmla="*/ 2079 h 9859"/>
                <a:gd name="connsiteX19" fmla="*/ 4244 w 9703"/>
                <a:gd name="connsiteY19" fmla="*/ 6667 h 9859"/>
                <a:gd name="connsiteX20" fmla="*/ 3560 w 9703"/>
                <a:gd name="connsiteY20" fmla="*/ 5915 h 9859"/>
                <a:gd name="connsiteX21" fmla="*/ 3222 w 9703"/>
                <a:gd name="connsiteY21" fmla="*/ 4444 h 9859"/>
                <a:gd name="connsiteX22" fmla="*/ 2876 w 9703"/>
                <a:gd name="connsiteY22" fmla="*/ 4444 h 9859"/>
                <a:gd name="connsiteX0" fmla="*/ 2964 w 10000"/>
                <a:gd name="connsiteY0" fmla="*/ 4508 h 10000"/>
                <a:gd name="connsiteX1" fmla="*/ 1910 w 10000"/>
                <a:gd name="connsiteY1" fmla="*/ 5254 h 10000"/>
                <a:gd name="connsiteX2" fmla="*/ 1561 w 10000"/>
                <a:gd name="connsiteY2" fmla="*/ 4508 h 10000"/>
                <a:gd name="connsiteX3" fmla="*/ 507 w 10000"/>
                <a:gd name="connsiteY3" fmla="*/ 5254 h 10000"/>
                <a:gd name="connsiteX4" fmla="*/ 150 w 10000"/>
                <a:gd name="connsiteY4" fmla="*/ 8271 h 10000"/>
                <a:gd name="connsiteX5" fmla="*/ 2964 w 10000"/>
                <a:gd name="connsiteY5" fmla="*/ 9762 h 10000"/>
                <a:gd name="connsiteX6" fmla="*/ 6831 w 10000"/>
                <a:gd name="connsiteY6" fmla="*/ 9762 h 10000"/>
                <a:gd name="connsiteX7" fmla="*/ 9295 w 10000"/>
                <a:gd name="connsiteY7" fmla="*/ 7508 h 10000"/>
                <a:gd name="connsiteX8" fmla="*/ 9992 w 10000"/>
                <a:gd name="connsiteY8" fmla="*/ 5254 h 10000"/>
                <a:gd name="connsiteX9" fmla="*/ 9643 w 10000"/>
                <a:gd name="connsiteY9" fmla="*/ 3000 h 10000"/>
                <a:gd name="connsiteX10" fmla="*/ 8938 w 10000"/>
                <a:gd name="connsiteY10" fmla="*/ 746 h 10000"/>
                <a:gd name="connsiteX11" fmla="*/ 8241 w 10000"/>
                <a:gd name="connsiteY11" fmla="*/ 0 h 10000"/>
                <a:gd name="connsiteX12" fmla="*/ 7884 w 10000"/>
                <a:gd name="connsiteY12" fmla="*/ 746 h 10000"/>
                <a:gd name="connsiteX13" fmla="*/ 7187 w 10000"/>
                <a:gd name="connsiteY13" fmla="*/ 2254 h 10000"/>
                <a:gd name="connsiteX14" fmla="*/ 6133 w 10000"/>
                <a:gd name="connsiteY14" fmla="*/ 2254 h 10000"/>
                <a:gd name="connsiteX15" fmla="*/ 5777 w 10000"/>
                <a:gd name="connsiteY15" fmla="*/ 3000 h 10000"/>
                <a:gd name="connsiteX16" fmla="*/ 5287 w 10000"/>
                <a:gd name="connsiteY16" fmla="*/ 2908 h 10000"/>
                <a:gd name="connsiteX17" fmla="*/ 6133 w 10000"/>
                <a:gd name="connsiteY17" fmla="*/ 6000 h 10000"/>
                <a:gd name="connsiteX18" fmla="*/ 4378 w 10000"/>
                <a:gd name="connsiteY18" fmla="*/ 2109 h 10000"/>
                <a:gd name="connsiteX19" fmla="*/ 4374 w 10000"/>
                <a:gd name="connsiteY19" fmla="*/ 6762 h 10000"/>
                <a:gd name="connsiteX20" fmla="*/ 3669 w 10000"/>
                <a:gd name="connsiteY20" fmla="*/ 6000 h 10000"/>
                <a:gd name="connsiteX21" fmla="*/ 3321 w 10000"/>
                <a:gd name="connsiteY21" fmla="*/ 4508 h 10000"/>
                <a:gd name="connsiteX22" fmla="*/ 2964 w 10000"/>
                <a:gd name="connsiteY22" fmla="*/ 4508 h 10000"/>
                <a:gd name="connsiteX0" fmla="*/ 2964 w 10000"/>
                <a:gd name="connsiteY0" fmla="*/ 4508 h 10000"/>
                <a:gd name="connsiteX1" fmla="*/ 1910 w 10000"/>
                <a:gd name="connsiteY1" fmla="*/ 5254 h 10000"/>
                <a:gd name="connsiteX2" fmla="*/ 1561 w 10000"/>
                <a:gd name="connsiteY2" fmla="*/ 4508 h 10000"/>
                <a:gd name="connsiteX3" fmla="*/ 507 w 10000"/>
                <a:gd name="connsiteY3" fmla="*/ 5254 h 10000"/>
                <a:gd name="connsiteX4" fmla="*/ 150 w 10000"/>
                <a:gd name="connsiteY4" fmla="*/ 8271 h 10000"/>
                <a:gd name="connsiteX5" fmla="*/ 2964 w 10000"/>
                <a:gd name="connsiteY5" fmla="*/ 9762 h 10000"/>
                <a:gd name="connsiteX6" fmla="*/ 6831 w 10000"/>
                <a:gd name="connsiteY6" fmla="*/ 9762 h 10000"/>
                <a:gd name="connsiteX7" fmla="*/ 9295 w 10000"/>
                <a:gd name="connsiteY7" fmla="*/ 7508 h 10000"/>
                <a:gd name="connsiteX8" fmla="*/ 9992 w 10000"/>
                <a:gd name="connsiteY8" fmla="*/ 5254 h 10000"/>
                <a:gd name="connsiteX9" fmla="*/ 9643 w 10000"/>
                <a:gd name="connsiteY9" fmla="*/ 3000 h 10000"/>
                <a:gd name="connsiteX10" fmla="*/ 8938 w 10000"/>
                <a:gd name="connsiteY10" fmla="*/ 746 h 10000"/>
                <a:gd name="connsiteX11" fmla="*/ 8241 w 10000"/>
                <a:gd name="connsiteY11" fmla="*/ 0 h 10000"/>
                <a:gd name="connsiteX12" fmla="*/ 7884 w 10000"/>
                <a:gd name="connsiteY12" fmla="*/ 746 h 10000"/>
                <a:gd name="connsiteX13" fmla="*/ 7187 w 10000"/>
                <a:gd name="connsiteY13" fmla="*/ 2254 h 10000"/>
                <a:gd name="connsiteX14" fmla="*/ 6133 w 10000"/>
                <a:gd name="connsiteY14" fmla="*/ 2254 h 10000"/>
                <a:gd name="connsiteX15" fmla="*/ 5777 w 10000"/>
                <a:gd name="connsiteY15" fmla="*/ 3000 h 10000"/>
                <a:gd name="connsiteX16" fmla="*/ 5287 w 10000"/>
                <a:gd name="connsiteY16" fmla="*/ 2908 h 10000"/>
                <a:gd name="connsiteX17" fmla="*/ 4355 w 10000"/>
                <a:gd name="connsiteY17" fmla="*/ 787 h 10000"/>
                <a:gd name="connsiteX18" fmla="*/ 4378 w 10000"/>
                <a:gd name="connsiteY18" fmla="*/ 2109 h 10000"/>
                <a:gd name="connsiteX19" fmla="*/ 4374 w 10000"/>
                <a:gd name="connsiteY19" fmla="*/ 6762 h 10000"/>
                <a:gd name="connsiteX20" fmla="*/ 3669 w 10000"/>
                <a:gd name="connsiteY20" fmla="*/ 6000 h 10000"/>
                <a:gd name="connsiteX21" fmla="*/ 3321 w 10000"/>
                <a:gd name="connsiteY21" fmla="*/ 4508 h 10000"/>
                <a:gd name="connsiteX22" fmla="*/ 2964 w 10000"/>
                <a:gd name="connsiteY22" fmla="*/ 4508 h 10000"/>
                <a:gd name="connsiteX0" fmla="*/ 2964 w 10000"/>
                <a:gd name="connsiteY0" fmla="*/ 4508 h 10000"/>
                <a:gd name="connsiteX1" fmla="*/ 1910 w 10000"/>
                <a:gd name="connsiteY1" fmla="*/ 5254 h 10000"/>
                <a:gd name="connsiteX2" fmla="*/ 1561 w 10000"/>
                <a:gd name="connsiteY2" fmla="*/ 4508 h 10000"/>
                <a:gd name="connsiteX3" fmla="*/ 507 w 10000"/>
                <a:gd name="connsiteY3" fmla="*/ 5254 h 10000"/>
                <a:gd name="connsiteX4" fmla="*/ 150 w 10000"/>
                <a:gd name="connsiteY4" fmla="*/ 8271 h 10000"/>
                <a:gd name="connsiteX5" fmla="*/ 2964 w 10000"/>
                <a:gd name="connsiteY5" fmla="*/ 9762 h 10000"/>
                <a:gd name="connsiteX6" fmla="*/ 6831 w 10000"/>
                <a:gd name="connsiteY6" fmla="*/ 9762 h 10000"/>
                <a:gd name="connsiteX7" fmla="*/ 9295 w 10000"/>
                <a:gd name="connsiteY7" fmla="*/ 7508 h 10000"/>
                <a:gd name="connsiteX8" fmla="*/ 9992 w 10000"/>
                <a:gd name="connsiteY8" fmla="*/ 5254 h 10000"/>
                <a:gd name="connsiteX9" fmla="*/ 9643 w 10000"/>
                <a:gd name="connsiteY9" fmla="*/ 3000 h 10000"/>
                <a:gd name="connsiteX10" fmla="*/ 8938 w 10000"/>
                <a:gd name="connsiteY10" fmla="*/ 746 h 10000"/>
                <a:gd name="connsiteX11" fmla="*/ 8241 w 10000"/>
                <a:gd name="connsiteY11" fmla="*/ 0 h 10000"/>
                <a:gd name="connsiteX12" fmla="*/ 7884 w 10000"/>
                <a:gd name="connsiteY12" fmla="*/ 746 h 10000"/>
                <a:gd name="connsiteX13" fmla="*/ 7187 w 10000"/>
                <a:gd name="connsiteY13" fmla="*/ 2254 h 10000"/>
                <a:gd name="connsiteX14" fmla="*/ 6133 w 10000"/>
                <a:gd name="connsiteY14" fmla="*/ 2254 h 10000"/>
                <a:gd name="connsiteX15" fmla="*/ 5777 w 10000"/>
                <a:gd name="connsiteY15" fmla="*/ 3000 h 10000"/>
                <a:gd name="connsiteX16" fmla="*/ 5287 w 10000"/>
                <a:gd name="connsiteY16" fmla="*/ 2908 h 10000"/>
                <a:gd name="connsiteX17" fmla="*/ 4355 w 10000"/>
                <a:gd name="connsiteY17" fmla="*/ 787 h 10000"/>
                <a:gd name="connsiteX18" fmla="*/ 3845 w 10000"/>
                <a:gd name="connsiteY18" fmla="*/ 858 h 10000"/>
                <a:gd name="connsiteX19" fmla="*/ 4374 w 10000"/>
                <a:gd name="connsiteY19" fmla="*/ 6762 h 10000"/>
                <a:gd name="connsiteX20" fmla="*/ 3669 w 10000"/>
                <a:gd name="connsiteY20" fmla="*/ 6000 h 10000"/>
                <a:gd name="connsiteX21" fmla="*/ 3321 w 10000"/>
                <a:gd name="connsiteY21" fmla="*/ 4508 h 10000"/>
                <a:gd name="connsiteX22" fmla="*/ 2964 w 10000"/>
                <a:gd name="connsiteY22" fmla="*/ 4508 h 10000"/>
                <a:gd name="connsiteX0" fmla="*/ 2964 w 10000"/>
                <a:gd name="connsiteY0" fmla="*/ 4508 h 10000"/>
                <a:gd name="connsiteX1" fmla="*/ 1910 w 10000"/>
                <a:gd name="connsiteY1" fmla="*/ 5254 h 10000"/>
                <a:gd name="connsiteX2" fmla="*/ 1561 w 10000"/>
                <a:gd name="connsiteY2" fmla="*/ 4508 h 10000"/>
                <a:gd name="connsiteX3" fmla="*/ 507 w 10000"/>
                <a:gd name="connsiteY3" fmla="*/ 5254 h 10000"/>
                <a:gd name="connsiteX4" fmla="*/ 150 w 10000"/>
                <a:gd name="connsiteY4" fmla="*/ 8271 h 10000"/>
                <a:gd name="connsiteX5" fmla="*/ 2964 w 10000"/>
                <a:gd name="connsiteY5" fmla="*/ 9762 h 10000"/>
                <a:gd name="connsiteX6" fmla="*/ 6831 w 10000"/>
                <a:gd name="connsiteY6" fmla="*/ 9762 h 10000"/>
                <a:gd name="connsiteX7" fmla="*/ 9295 w 10000"/>
                <a:gd name="connsiteY7" fmla="*/ 7508 h 10000"/>
                <a:gd name="connsiteX8" fmla="*/ 9992 w 10000"/>
                <a:gd name="connsiteY8" fmla="*/ 5254 h 10000"/>
                <a:gd name="connsiteX9" fmla="*/ 9643 w 10000"/>
                <a:gd name="connsiteY9" fmla="*/ 3000 h 10000"/>
                <a:gd name="connsiteX10" fmla="*/ 8938 w 10000"/>
                <a:gd name="connsiteY10" fmla="*/ 746 h 10000"/>
                <a:gd name="connsiteX11" fmla="*/ 8241 w 10000"/>
                <a:gd name="connsiteY11" fmla="*/ 0 h 10000"/>
                <a:gd name="connsiteX12" fmla="*/ 7884 w 10000"/>
                <a:gd name="connsiteY12" fmla="*/ 746 h 10000"/>
                <a:gd name="connsiteX13" fmla="*/ 7187 w 10000"/>
                <a:gd name="connsiteY13" fmla="*/ 2254 h 10000"/>
                <a:gd name="connsiteX14" fmla="*/ 6133 w 10000"/>
                <a:gd name="connsiteY14" fmla="*/ 2254 h 10000"/>
                <a:gd name="connsiteX15" fmla="*/ 5777 w 10000"/>
                <a:gd name="connsiteY15" fmla="*/ 3000 h 10000"/>
                <a:gd name="connsiteX16" fmla="*/ 5287 w 10000"/>
                <a:gd name="connsiteY16" fmla="*/ 2908 h 10000"/>
                <a:gd name="connsiteX17" fmla="*/ 4355 w 10000"/>
                <a:gd name="connsiteY17" fmla="*/ 787 h 10000"/>
                <a:gd name="connsiteX18" fmla="*/ 3845 w 10000"/>
                <a:gd name="connsiteY18" fmla="*/ 858 h 10000"/>
                <a:gd name="connsiteX19" fmla="*/ 3365 w 10000"/>
                <a:gd name="connsiteY19" fmla="*/ 2835 h 10000"/>
                <a:gd name="connsiteX20" fmla="*/ 3669 w 10000"/>
                <a:gd name="connsiteY20" fmla="*/ 6000 h 10000"/>
                <a:gd name="connsiteX21" fmla="*/ 3321 w 10000"/>
                <a:gd name="connsiteY21" fmla="*/ 4508 h 10000"/>
                <a:gd name="connsiteX22" fmla="*/ 2964 w 10000"/>
                <a:gd name="connsiteY22" fmla="*/ 4508 h 10000"/>
                <a:gd name="connsiteX0" fmla="*/ 2964 w 10000"/>
                <a:gd name="connsiteY0" fmla="*/ 4508 h 10000"/>
                <a:gd name="connsiteX1" fmla="*/ 1910 w 10000"/>
                <a:gd name="connsiteY1" fmla="*/ 5254 h 10000"/>
                <a:gd name="connsiteX2" fmla="*/ 1561 w 10000"/>
                <a:gd name="connsiteY2" fmla="*/ 4508 h 10000"/>
                <a:gd name="connsiteX3" fmla="*/ 507 w 10000"/>
                <a:gd name="connsiteY3" fmla="*/ 5254 h 10000"/>
                <a:gd name="connsiteX4" fmla="*/ 150 w 10000"/>
                <a:gd name="connsiteY4" fmla="*/ 8271 h 10000"/>
                <a:gd name="connsiteX5" fmla="*/ 2964 w 10000"/>
                <a:gd name="connsiteY5" fmla="*/ 9762 h 10000"/>
                <a:gd name="connsiteX6" fmla="*/ 6831 w 10000"/>
                <a:gd name="connsiteY6" fmla="*/ 9762 h 10000"/>
                <a:gd name="connsiteX7" fmla="*/ 9295 w 10000"/>
                <a:gd name="connsiteY7" fmla="*/ 7508 h 10000"/>
                <a:gd name="connsiteX8" fmla="*/ 9992 w 10000"/>
                <a:gd name="connsiteY8" fmla="*/ 5254 h 10000"/>
                <a:gd name="connsiteX9" fmla="*/ 9643 w 10000"/>
                <a:gd name="connsiteY9" fmla="*/ 3000 h 10000"/>
                <a:gd name="connsiteX10" fmla="*/ 8938 w 10000"/>
                <a:gd name="connsiteY10" fmla="*/ 746 h 10000"/>
                <a:gd name="connsiteX11" fmla="*/ 8241 w 10000"/>
                <a:gd name="connsiteY11" fmla="*/ 0 h 10000"/>
                <a:gd name="connsiteX12" fmla="*/ 7884 w 10000"/>
                <a:gd name="connsiteY12" fmla="*/ 746 h 10000"/>
                <a:gd name="connsiteX13" fmla="*/ 7187 w 10000"/>
                <a:gd name="connsiteY13" fmla="*/ 2254 h 10000"/>
                <a:gd name="connsiteX14" fmla="*/ 6133 w 10000"/>
                <a:gd name="connsiteY14" fmla="*/ 2254 h 10000"/>
                <a:gd name="connsiteX15" fmla="*/ 5777 w 10000"/>
                <a:gd name="connsiteY15" fmla="*/ 3000 h 10000"/>
                <a:gd name="connsiteX16" fmla="*/ 5287 w 10000"/>
                <a:gd name="connsiteY16" fmla="*/ 2908 h 10000"/>
                <a:gd name="connsiteX17" fmla="*/ 4355 w 10000"/>
                <a:gd name="connsiteY17" fmla="*/ 787 h 10000"/>
                <a:gd name="connsiteX18" fmla="*/ 3845 w 10000"/>
                <a:gd name="connsiteY18" fmla="*/ 858 h 10000"/>
                <a:gd name="connsiteX19" fmla="*/ 3365 w 10000"/>
                <a:gd name="connsiteY19" fmla="*/ 2835 h 10000"/>
                <a:gd name="connsiteX20" fmla="*/ 3226 w 10000"/>
                <a:gd name="connsiteY20" fmla="*/ 3770 h 10000"/>
                <a:gd name="connsiteX21" fmla="*/ 3321 w 10000"/>
                <a:gd name="connsiteY21" fmla="*/ 4508 h 10000"/>
                <a:gd name="connsiteX22" fmla="*/ 2964 w 10000"/>
                <a:gd name="connsiteY22" fmla="*/ 4508 h 10000"/>
                <a:gd name="connsiteX0" fmla="*/ 2964 w 10000"/>
                <a:gd name="connsiteY0" fmla="*/ 4508 h 10000"/>
                <a:gd name="connsiteX1" fmla="*/ 1910 w 10000"/>
                <a:gd name="connsiteY1" fmla="*/ 5254 h 10000"/>
                <a:gd name="connsiteX2" fmla="*/ 1561 w 10000"/>
                <a:gd name="connsiteY2" fmla="*/ 4508 h 10000"/>
                <a:gd name="connsiteX3" fmla="*/ 507 w 10000"/>
                <a:gd name="connsiteY3" fmla="*/ 5254 h 10000"/>
                <a:gd name="connsiteX4" fmla="*/ 150 w 10000"/>
                <a:gd name="connsiteY4" fmla="*/ 8271 h 10000"/>
                <a:gd name="connsiteX5" fmla="*/ 2964 w 10000"/>
                <a:gd name="connsiteY5" fmla="*/ 9762 h 10000"/>
                <a:gd name="connsiteX6" fmla="*/ 6831 w 10000"/>
                <a:gd name="connsiteY6" fmla="*/ 9762 h 10000"/>
                <a:gd name="connsiteX7" fmla="*/ 9295 w 10000"/>
                <a:gd name="connsiteY7" fmla="*/ 7508 h 10000"/>
                <a:gd name="connsiteX8" fmla="*/ 9992 w 10000"/>
                <a:gd name="connsiteY8" fmla="*/ 5254 h 10000"/>
                <a:gd name="connsiteX9" fmla="*/ 9643 w 10000"/>
                <a:gd name="connsiteY9" fmla="*/ 3000 h 10000"/>
                <a:gd name="connsiteX10" fmla="*/ 8938 w 10000"/>
                <a:gd name="connsiteY10" fmla="*/ 746 h 10000"/>
                <a:gd name="connsiteX11" fmla="*/ 8241 w 10000"/>
                <a:gd name="connsiteY11" fmla="*/ 0 h 10000"/>
                <a:gd name="connsiteX12" fmla="*/ 7884 w 10000"/>
                <a:gd name="connsiteY12" fmla="*/ 746 h 10000"/>
                <a:gd name="connsiteX13" fmla="*/ 7187 w 10000"/>
                <a:gd name="connsiteY13" fmla="*/ 2254 h 10000"/>
                <a:gd name="connsiteX14" fmla="*/ 6133 w 10000"/>
                <a:gd name="connsiteY14" fmla="*/ 2254 h 10000"/>
                <a:gd name="connsiteX15" fmla="*/ 5777 w 10000"/>
                <a:gd name="connsiteY15" fmla="*/ 3000 h 10000"/>
                <a:gd name="connsiteX16" fmla="*/ 5287 w 10000"/>
                <a:gd name="connsiteY16" fmla="*/ 2908 h 10000"/>
                <a:gd name="connsiteX17" fmla="*/ 4355 w 10000"/>
                <a:gd name="connsiteY17" fmla="*/ 787 h 10000"/>
                <a:gd name="connsiteX18" fmla="*/ 3845 w 10000"/>
                <a:gd name="connsiteY18" fmla="*/ 858 h 10000"/>
                <a:gd name="connsiteX19" fmla="*/ 3365 w 10000"/>
                <a:gd name="connsiteY19" fmla="*/ 2835 h 10000"/>
                <a:gd name="connsiteX20" fmla="*/ 3226 w 10000"/>
                <a:gd name="connsiteY20" fmla="*/ 3770 h 10000"/>
                <a:gd name="connsiteX21" fmla="*/ 3153 w 10000"/>
                <a:gd name="connsiteY21" fmla="*/ 4130 h 10000"/>
                <a:gd name="connsiteX22" fmla="*/ 2964 w 10000"/>
                <a:gd name="connsiteY22" fmla="*/ 4508 h 10000"/>
                <a:gd name="connsiteX0" fmla="*/ 2964 w 10000"/>
                <a:gd name="connsiteY0" fmla="*/ 4508 h 10000"/>
                <a:gd name="connsiteX1" fmla="*/ 2784 w 10000"/>
                <a:gd name="connsiteY1" fmla="*/ 5929 h 10000"/>
                <a:gd name="connsiteX2" fmla="*/ 1561 w 10000"/>
                <a:gd name="connsiteY2" fmla="*/ 4508 h 10000"/>
                <a:gd name="connsiteX3" fmla="*/ 507 w 10000"/>
                <a:gd name="connsiteY3" fmla="*/ 5254 h 10000"/>
                <a:gd name="connsiteX4" fmla="*/ 150 w 10000"/>
                <a:gd name="connsiteY4" fmla="*/ 8271 h 10000"/>
                <a:gd name="connsiteX5" fmla="*/ 2964 w 10000"/>
                <a:gd name="connsiteY5" fmla="*/ 9762 h 10000"/>
                <a:gd name="connsiteX6" fmla="*/ 6831 w 10000"/>
                <a:gd name="connsiteY6" fmla="*/ 9762 h 10000"/>
                <a:gd name="connsiteX7" fmla="*/ 9295 w 10000"/>
                <a:gd name="connsiteY7" fmla="*/ 7508 h 10000"/>
                <a:gd name="connsiteX8" fmla="*/ 9992 w 10000"/>
                <a:gd name="connsiteY8" fmla="*/ 5254 h 10000"/>
                <a:gd name="connsiteX9" fmla="*/ 9643 w 10000"/>
                <a:gd name="connsiteY9" fmla="*/ 3000 h 10000"/>
                <a:gd name="connsiteX10" fmla="*/ 8938 w 10000"/>
                <a:gd name="connsiteY10" fmla="*/ 746 h 10000"/>
                <a:gd name="connsiteX11" fmla="*/ 8241 w 10000"/>
                <a:gd name="connsiteY11" fmla="*/ 0 h 10000"/>
                <a:gd name="connsiteX12" fmla="*/ 7884 w 10000"/>
                <a:gd name="connsiteY12" fmla="*/ 746 h 10000"/>
                <a:gd name="connsiteX13" fmla="*/ 7187 w 10000"/>
                <a:gd name="connsiteY13" fmla="*/ 2254 h 10000"/>
                <a:gd name="connsiteX14" fmla="*/ 6133 w 10000"/>
                <a:gd name="connsiteY14" fmla="*/ 2254 h 10000"/>
                <a:gd name="connsiteX15" fmla="*/ 5777 w 10000"/>
                <a:gd name="connsiteY15" fmla="*/ 3000 h 10000"/>
                <a:gd name="connsiteX16" fmla="*/ 5287 w 10000"/>
                <a:gd name="connsiteY16" fmla="*/ 2908 h 10000"/>
                <a:gd name="connsiteX17" fmla="*/ 4355 w 10000"/>
                <a:gd name="connsiteY17" fmla="*/ 787 h 10000"/>
                <a:gd name="connsiteX18" fmla="*/ 3845 w 10000"/>
                <a:gd name="connsiteY18" fmla="*/ 858 h 10000"/>
                <a:gd name="connsiteX19" fmla="*/ 3365 w 10000"/>
                <a:gd name="connsiteY19" fmla="*/ 2835 h 10000"/>
                <a:gd name="connsiteX20" fmla="*/ 3226 w 10000"/>
                <a:gd name="connsiteY20" fmla="*/ 3770 h 10000"/>
                <a:gd name="connsiteX21" fmla="*/ 3153 w 10000"/>
                <a:gd name="connsiteY21" fmla="*/ 4130 h 10000"/>
                <a:gd name="connsiteX22" fmla="*/ 2964 w 10000"/>
                <a:gd name="connsiteY22" fmla="*/ 4508 h 10000"/>
                <a:gd name="connsiteX0" fmla="*/ 3002 w 10038"/>
                <a:gd name="connsiteY0" fmla="*/ 4508 h 10000"/>
                <a:gd name="connsiteX1" fmla="*/ 2822 w 10038"/>
                <a:gd name="connsiteY1" fmla="*/ 5929 h 10000"/>
                <a:gd name="connsiteX2" fmla="*/ 2855 w 10038"/>
                <a:gd name="connsiteY2" fmla="*/ 8412 h 10000"/>
                <a:gd name="connsiteX3" fmla="*/ 545 w 10038"/>
                <a:gd name="connsiteY3" fmla="*/ 5254 h 10000"/>
                <a:gd name="connsiteX4" fmla="*/ 188 w 10038"/>
                <a:gd name="connsiteY4" fmla="*/ 8271 h 10000"/>
                <a:gd name="connsiteX5" fmla="*/ 3002 w 10038"/>
                <a:gd name="connsiteY5" fmla="*/ 9762 h 10000"/>
                <a:gd name="connsiteX6" fmla="*/ 6869 w 10038"/>
                <a:gd name="connsiteY6" fmla="*/ 9762 h 10000"/>
                <a:gd name="connsiteX7" fmla="*/ 9333 w 10038"/>
                <a:gd name="connsiteY7" fmla="*/ 7508 h 10000"/>
                <a:gd name="connsiteX8" fmla="*/ 10030 w 10038"/>
                <a:gd name="connsiteY8" fmla="*/ 5254 h 10000"/>
                <a:gd name="connsiteX9" fmla="*/ 9681 w 10038"/>
                <a:gd name="connsiteY9" fmla="*/ 3000 h 10000"/>
                <a:gd name="connsiteX10" fmla="*/ 8976 w 10038"/>
                <a:gd name="connsiteY10" fmla="*/ 746 h 10000"/>
                <a:gd name="connsiteX11" fmla="*/ 8279 w 10038"/>
                <a:gd name="connsiteY11" fmla="*/ 0 h 10000"/>
                <a:gd name="connsiteX12" fmla="*/ 7922 w 10038"/>
                <a:gd name="connsiteY12" fmla="*/ 746 h 10000"/>
                <a:gd name="connsiteX13" fmla="*/ 7225 w 10038"/>
                <a:gd name="connsiteY13" fmla="*/ 2254 h 10000"/>
                <a:gd name="connsiteX14" fmla="*/ 6171 w 10038"/>
                <a:gd name="connsiteY14" fmla="*/ 2254 h 10000"/>
                <a:gd name="connsiteX15" fmla="*/ 5815 w 10038"/>
                <a:gd name="connsiteY15" fmla="*/ 3000 h 10000"/>
                <a:gd name="connsiteX16" fmla="*/ 5325 w 10038"/>
                <a:gd name="connsiteY16" fmla="*/ 2908 h 10000"/>
                <a:gd name="connsiteX17" fmla="*/ 4393 w 10038"/>
                <a:gd name="connsiteY17" fmla="*/ 787 h 10000"/>
                <a:gd name="connsiteX18" fmla="*/ 3883 w 10038"/>
                <a:gd name="connsiteY18" fmla="*/ 858 h 10000"/>
                <a:gd name="connsiteX19" fmla="*/ 3403 w 10038"/>
                <a:gd name="connsiteY19" fmla="*/ 2835 h 10000"/>
                <a:gd name="connsiteX20" fmla="*/ 3264 w 10038"/>
                <a:gd name="connsiteY20" fmla="*/ 3770 h 10000"/>
                <a:gd name="connsiteX21" fmla="*/ 3191 w 10038"/>
                <a:gd name="connsiteY21" fmla="*/ 4130 h 10000"/>
                <a:gd name="connsiteX22" fmla="*/ 3002 w 10038"/>
                <a:gd name="connsiteY22" fmla="*/ 4508 h 10000"/>
                <a:gd name="connsiteX0" fmla="*/ 2815 w 9851"/>
                <a:gd name="connsiteY0" fmla="*/ 4508 h 10000"/>
                <a:gd name="connsiteX1" fmla="*/ 2635 w 9851"/>
                <a:gd name="connsiteY1" fmla="*/ 5929 h 10000"/>
                <a:gd name="connsiteX2" fmla="*/ 2668 w 9851"/>
                <a:gd name="connsiteY2" fmla="*/ 8412 h 10000"/>
                <a:gd name="connsiteX3" fmla="*/ 1 w 9851"/>
                <a:gd name="connsiteY3" fmla="*/ 8271 h 10000"/>
                <a:gd name="connsiteX4" fmla="*/ 2815 w 9851"/>
                <a:gd name="connsiteY4" fmla="*/ 9762 h 10000"/>
                <a:gd name="connsiteX5" fmla="*/ 6682 w 9851"/>
                <a:gd name="connsiteY5" fmla="*/ 9762 h 10000"/>
                <a:gd name="connsiteX6" fmla="*/ 9146 w 9851"/>
                <a:gd name="connsiteY6" fmla="*/ 7508 h 10000"/>
                <a:gd name="connsiteX7" fmla="*/ 9843 w 9851"/>
                <a:gd name="connsiteY7" fmla="*/ 5254 h 10000"/>
                <a:gd name="connsiteX8" fmla="*/ 9494 w 9851"/>
                <a:gd name="connsiteY8" fmla="*/ 3000 h 10000"/>
                <a:gd name="connsiteX9" fmla="*/ 8789 w 9851"/>
                <a:gd name="connsiteY9" fmla="*/ 746 h 10000"/>
                <a:gd name="connsiteX10" fmla="*/ 8092 w 9851"/>
                <a:gd name="connsiteY10" fmla="*/ 0 h 10000"/>
                <a:gd name="connsiteX11" fmla="*/ 7735 w 9851"/>
                <a:gd name="connsiteY11" fmla="*/ 746 h 10000"/>
                <a:gd name="connsiteX12" fmla="*/ 7038 w 9851"/>
                <a:gd name="connsiteY12" fmla="*/ 2254 h 10000"/>
                <a:gd name="connsiteX13" fmla="*/ 5984 w 9851"/>
                <a:gd name="connsiteY13" fmla="*/ 2254 h 10000"/>
                <a:gd name="connsiteX14" fmla="*/ 5628 w 9851"/>
                <a:gd name="connsiteY14" fmla="*/ 3000 h 10000"/>
                <a:gd name="connsiteX15" fmla="*/ 5138 w 9851"/>
                <a:gd name="connsiteY15" fmla="*/ 2908 h 10000"/>
                <a:gd name="connsiteX16" fmla="*/ 4206 w 9851"/>
                <a:gd name="connsiteY16" fmla="*/ 787 h 10000"/>
                <a:gd name="connsiteX17" fmla="*/ 3696 w 9851"/>
                <a:gd name="connsiteY17" fmla="*/ 858 h 10000"/>
                <a:gd name="connsiteX18" fmla="*/ 3216 w 9851"/>
                <a:gd name="connsiteY18" fmla="*/ 2835 h 10000"/>
                <a:gd name="connsiteX19" fmla="*/ 3077 w 9851"/>
                <a:gd name="connsiteY19" fmla="*/ 3770 h 10000"/>
                <a:gd name="connsiteX20" fmla="*/ 3004 w 9851"/>
                <a:gd name="connsiteY20" fmla="*/ 4130 h 10000"/>
                <a:gd name="connsiteX21" fmla="*/ 2815 w 9851"/>
                <a:gd name="connsiteY21" fmla="*/ 4508 h 10000"/>
                <a:gd name="connsiteX0" fmla="*/ 2858 w 10000"/>
                <a:gd name="connsiteY0" fmla="*/ 4508 h 10000"/>
                <a:gd name="connsiteX1" fmla="*/ 2675 w 10000"/>
                <a:gd name="connsiteY1" fmla="*/ 5929 h 10000"/>
                <a:gd name="connsiteX2" fmla="*/ 2708 w 10000"/>
                <a:gd name="connsiteY2" fmla="*/ 8412 h 10000"/>
                <a:gd name="connsiteX3" fmla="*/ 1 w 10000"/>
                <a:gd name="connsiteY3" fmla="*/ 8271 h 10000"/>
                <a:gd name="connsiteX4" fmla="*/ 2858 w 10000"/>
                <a:gd name="connsiteY4" fmla="*/ 9762 h 10000"/>
                <a:gd name="connsiteX5" fmla="*/ 6783 w 10000"/>
                <a:gd name="connsiteY5" fmla="*/ 9762 h 10000"/>
                <a:gd name="connsiteX6" fmla="*/ 9284 w 10000"/>
                <a:gd name="connsiteY6" fmla="*/ 7508 h 10000"/>
                <a:gd name="connsiteX7" fmla="*/ 9992 w 10000"/>
                <a:gd name="connsiteY7" fmla="*/ 5254 h 10000"/>
                <a:gd name="connsiteX8" fmla="*/ 9638 w 10000"/>
                <a:gd name="connsiteY8" fmla="*/ 3000 h 10000"/>
                <a:gd name="connsiteX9" fmla="*/ 8922 w 10000"/>
                <a:gd name="connsiteY9" fmla="*/ 746 h 10000"/>
                <a:gd name="connsiteX10" fmla="*/ 8214 w 10000"/>
                <a:gd name="connsiteY10" fmla="*/ 0 h 10000"/>
                <a:gd name="connsiteX11" fmla="*/ 7852 w 10000"/>
                <a:gd name="connsiteY11" fmla="*/ 746 h 10000"/>
                <a:gd name="connsiteX12" fmla="*/ 7144 w 10000"/>
                <a:gd name="connsiteY12" fmla="*/ 2254 h 10000"/>
                <a:gd name="connsiteX13" fmla="*/ 6075 w 10000"/>
                <a:gd name="connsiteY13" fmla="*/ 2254 h 10000"/>
                <a:gd name="connsiteX14" fmla="*/ 5713 w 10000"/>
                <a:gd name="connsiteY14" fmla="*/ 3000 h 10000"/>
                <a:gd name="connsiteX15" fmla="*/ 5216 w 10000"/>
                <a:gd name="connsiteY15" fmla="*/ 2908 h 10000"/>
                <a:gd name="connsiteX16" fmla="*/ 4270 w 10000"/>
                <a:gd name="connsiteY16" fmla="*/ 787 h 10000"/>
                <a:gd name="connsiteX17" fmla="*/ 3752 w 10000"/>
                <a:gd name="connsiteY17" fmla="*/ 858 h 10000"/>
                <a:gd name="connsiteX18" fmla="*/ 3265 w 10000"/>
                <a:gd name="connsiteY18" fmla="*/ 2835 h 10000"/>
                <a:gd name="connsiteX19" fmla="*/ 3049 w 10000"/>
                <a:gd name="connsiteY19" fmla="*/ 4130 h 10000"/>
                <a:gd name="connsiteX20" fmla="*/ 2858 w 10000"/>
                <a:gd name="connsiteY20" fmla="*/ 4508 h 10000"/>
                <a:gd name="connsiteX0" fmla="*/ 2858 w 10000"/>
                <a:gd name="connsiteY0" fmla="*/ 4508 h 10000"/>
                <a:gd name="connsiteX1" fmla="*/ 2675 w 10000"/>
                <a:gd name="connsiteY1" fmla="*/ 5929 h 10000"/>
                <a:gd name="connsiteX2" fmla="*/ 2708 w 10000"/>
                <a:gd name="connsiteY2" fmla="*/ 8412 h 10000"/>
                <a:gd name="connsiteX3" fmla="*/ 1 w 10000"/>
                <a:gd name="connsiteY3" fmla="*/ 8271 h 10000"/>
                <a:gd name="connsiteX4" fmla="*/ 2858 w 10000"/>
                <a:gd name="connsiteY4" fmla="*/ 9762 h 10000"/>
                <a:gd name="connsiteX5" fmla="*/ 6783 w 10000"/>
                <a:gd name="connsiteY5" fmla="*/ 9762 h 10000"/>
                <a:gd name="connsiteX6" fmla="*/ 9284 w 10000"/>
                <a:gd name="connsiteY6" fmla="*/ 7508 h 10000"/>
                <a:gd name="connsiteX7" fmla="*/ 9992 w 10000"/>
                <a:gd name="connsiteY7" fmla="*/ 5254 h 10000"/>
                <a:gd name="connsiteX8" fmla="*/ 9638 w 10000"/>
                <a:gd name="connsiteY8" fmla="*/ 3000 h 10000"/>
                <a:gd name="connsiteX9" fmla="*/ 8922 w 10000"/>
                <a:gd name="connsiteY9" fmla="*/ 746 h 10000"/>
                <a:gd name="connsiteX10" fmla="*/ 8214 w 10000"/>
                <a:gd name="connsiteY10" fmla="*/ 0 h 10000"/>
                <a:gd name="connsiteX11" fmla="*/ 7852 w 10000"/>
                <a:gd name="connsiteY11" fmla="*/ 746 h 10000"/>
                <a:gd name="connsiteX12" fmla="*/ 7144 w 10000"/>
                <a:gd name="connsiteY12" fmla="*/ 2254 h 10000"/>
                <a:gd name="connsiteX13" fmla="*/ 6075 w 10000"/>
                <a:gd name="connsiteY13" fmla="*/ 2254 h 10000"/>
                <a:gd name="connsiteX14" fmla="*/ 5713 w 10000"/>
                <a:gd name="connsiteY14" fmla="*/ 3000 h 10000"/>
                <a:gd name="connsiteX15" fmla="*/ 5216 w 10000"/>
                <a:gd name="connsiteY15" fmla="*/ 2908 h 10000"/>
                <a:gd name="connsiteX16" fmla="*/ 4270 w 10000"/>
                <a:gd name="connsiteY16" fmla="*/ 787 h 10000"/>
                <a:gd name="connsiteX17" fmla="*/ 3752 w 10000"/>
                <a:gd name="connsiteY17" fmla="*/ 858 h 10000"/>
                <a:gd name="connsiteX18" fmla="*/ 3265 w 10000"/>
                <a:gd name="connsiteY18" fmla="*/ 2835 h 10000"/>
                <a:gd name="connsiteX19" fmla="*/ 2858 w 10000"/>
                <a:gd name="connsiteY19" fmla="*/ 4508 h 10000"/>
                <a:gd name="connsiteX0" fmla="*/ 339 w 7481"/>
                <a:gd name="connsiteY0" fmla="*/ 4508 h 9992"/>
                <a:gd name="connsiteX1" fmla="*/ 156 w 7481"/>
                <a:gd name="connsiteY1" fmla="*/ 5929 h 9992"/>
                <a:gd name="connsiteX2" fmla="*/ 189 w 7481"/>
                <a:gd name="connsiteY2" fmla="*/ 8412 h 9992"/>
                <a:gd name="connsiteX3" fmla="*/ 339 w 7481"/>
                <a:gd name="connsiteY3" fmla="*/ 9762 h 9992"/>
                <a:gd name="connsiteX4" fmla="*/ 4264 w 7481"/>
                <a:gd name="connsiteY4" fmla="*/ 9762 h 9992"/>
                <a:gd name="connsiteX5" fmla="*/ 6765 w 7481"/>
                <a:gd name="connsiteY5" fmla="*/ 7508 h 9992"/>
                <a:gd name="connsiteX6" fmla="*/ 7473 w 7481"/>
                <a:gd name="connsiteY6" fmla="*/ 5254 h 9992"/>
                <a:gd name="connsiteX7" fmla="*/ 7119 w 7481"/>
                <a:gd name="connsiteY7" fmla="*/ 3000 h 9992"/>
                <a:gd name="connsiteX8" fmla="*/ 6403 w 7481"/>
                <a:gd name="connsiteY8" fmla="*/ 746 h 9992"/>
                <a:gd name="connsiteX9" fmla="*/ 5695 w 7481"/>
                <a:gd name="connsiteY9" fmla="*/ 0 h 9992"/>
                <a:gd name="connsiteX10" fmla="*/ 5333 w 7481"/>
                <a:gd name="connsiteY10" fmla="*/ 746 h 9992"/>
                <a:gd name="connsiteX11" fmla="*/ 4625 w 7481"/>
                <a:gd name="connsiteY11" fmla="*/ 2254 h 9992"/>
                <a:gd name="connsiteX12" fmla="*/ 3556 w 7481"/>
                <a:gd name="connsiteY12" fmla="*/ 2254 h 9992"/>
                <a:gd name="connsiteX13" fmla="*/ 3194 w 7481"/>
                <a:gd name="connsiteY13" fmla="*/ 3000 h 9992"/>
                <a:gd name="connsiteX14" fmla="*/ 2697 w 7481"/>
                <a:gd name="connsiteY14" fmla="*/ 2908 h 9992"/>
                <a:gd name="connsiteX15" fmla="*/ 1751 w 7481"/>
                <a:gd name="connsiteY15" fmla="*/ 787 h 9992"/>
                <a:gd name="connsiteX16" fmla="*/ 1233 w 7481"/>
                <a:gd name="connsiteY16" fmla="*/ 858 h 9992"/>
                <a:gd name="connsiteX17" fmla="*/ 746 w 7481"/>
                <a:gd name="connsiteY17" fmla="*/ 2835 h 9992"/>
                <a:gd name="connsiteX18" fmla="*/ 339 w 7481"/>
                <a:gd name="connsiteY18" fmla="*/ 4508 h 9992"/>
                <a:gd name="connsiteX0" fmla="*/ 573 w 10120"/>
                <a:gd name="connsiteY0" fmla="*/ 4512 h 10040"/>
                <a:gd name="connsiteX1" fmla="*/ 329 w 10120"/>
                <a:gd name="connsiteY1" fmla="*/ 5934 h 10040"/>
                <a:gd name="connsiteX2" fmla="*/ 111 w 10120"/>
                <a:gd name="connsiteY2" fmla="*/ 7730 h 10040"/>
                <a:gd name="connsiteX3" fmla="*/ 573 w 10120"/>
                <a:gd name="connsiteY3" fmla="*/ 9770 h 10040"/>
                <a:gd name="connsiteX4" fmla="*/ 5820 w 10120"/>
                <a:gd name="connsiteY4" fmla="*/ 9770 h 10040"/>
                <a:gd name="connsiteX5" fmla="*/ 9163 w 10120"/>
                <a:gd name="connsiteY5" fmla="*/ 7514 h 10040"/>
                <a:gd name="connsiteX6" fmla="*/ 10109 w 10120"/>
                <a:gd name="connsiteY6" fmla="*/ 5258 h 10040"/>
                <a:gd name="connsiteX7" fmla="*/ 9636 w 10120"/>
                <a:gd name="connsiteY7" fmla="*/ 3002 h 10040"/>
                <a:gd name="connsiteX8" fmla="*/ 8679 w 10120"/>
                <a:gd name="connsiteY8" fmla="*/ 747 h 10040"/>
                <a:gd name="connsiteX9" fmla="*/ 7733 w 10120"/>
                <a:gd name="connsiteY9" fmla="*/ 0 h 10040"/>
                <a:gd name="connsiteX10" fmla="*/ 7249 w 10120"/>
                <a:gd name="connsiteY10" fmla="*/ 747 h 10040"/>
                <a:gd name="connsiteX11" fmla="*/ 6302 w 10120"/>
                <a:gd name="connsiteY11" fmla="*/ 2256 h 10040"/>
                <a:gd name="connsiteX12" fmla="*/ 4873 w 10120"/>
                <a:gd name="connsiteY12" fmla="*/ 2256 h 10040"/>
                <a:gd name="connsiteX13" fmla="*/ 4389 w 10120"/>
                <a:gd name="connsiteY13" fmla="*/ 3002 h 10040"/>
                <a:gd name="connsiteX14" fmla="*/ 3725 w 10120"/>
                <a:gd name="connsiteY14" fmla="*/ 2910 h 10040"/>
                <a:gd name="connsiteX15" fmla="*/ 2461 w 10120"/>
                <a:gd name="connsiteY15" fmla="*/ 788 h 10040"/>
                <a:gd name="connsiteX16" fmla="*/ 1768 w 10120"/>
                <a:gd name="connsiteY16" fmla="*/ 859 h 10040"/>
                <a:gd name="connsiteX17" fmla="*/ 1117 w 10120"/>
                <a:gd name="connsiteY17" fmla="*/ 2837 h 10040"/>
                <a:gd name="connsiteX18" fmla="*/ 573 w 10120"/>
                <a:gd name="connsiteY18" fmla="*/ 4512 h 10040"/>
                <a:gd name="connsiteX0" fmla="*/ 503 w 10050"/>
                <a:gd name="connsiteY0" fmla="*/ 4512 h 9833"/>
                <a:gd name="connsiteX1" fmla="*/ 259 w 10050"/>
                <a:gd name="connsiteY1" fmla="*/ 5934 h 9833"/>
                <a:gd name="connsiteX2" fmla="*/ 41 w 10050"/>
                <a:gd name="connsiteY2" fmla="*/ 7730 h 9833"/>
                <a:gd name="connsiteX3" fmla="*/ 1135 w 10050"/>
                <a:gd name="connsiteY3" fmla="*/ 9086 h 9833"/>
                <a:gd name="connsiteX4" fmla="*/ 5750 w 10050"/>
                <a:gd name="connsiteY4" fmla="*/ 9770 h 9833"/>
                <a:gd name="connsiteX5" fmla="*/ 9093 w 10050"/>
                <a:gd name="connsiteY5" fmla="*/ 7514 h 9833"/>
                <a:gd name="connsiteX6" fmla="*/ 10039 w 10050"/>
                <a:gd name="connsiteY6" fmla="*/ 5258 h 9833"/>
                <a:gd name="connsiteX7" fmla="*/ 9566 w 10050"/>
                <a:gd name="connsiteY7" fmla="*/ 3002 h 9833"/>
                <a:gd name="connsiteX8" fmla="*/ 8609 w 10050"/>
                <a:gd name="connsiteY8" fmla="*/ 747 h 9833"/>
                <a:gd name="connsiteX9" fmla="*/ 7663 w 10050"/>
                <a:gd name="connsiteY9" fmla="*/ 0 h 9833"/>
                <a:gd name="connsiteX10" fmla="*/ 7179 w 10050"/>
                <a:gd name="connsiteY10" fmla="*/ 747 h 9833"/>
                <a:gd name="connsiteX11" fmla="*/ 6232 w 10050"/>
                <a:gd name="connsiteY11" fmla="*/ 2256 h 9833"/>
                <a:gd name="connsiteX12" fmla="*/ 4803 w 10050"/>
                <a:gd name="connsiteY12" fmla="*/ 2256 h 9833"/>
                <a:gd name="connsiteX13" fmla="*/ 4319 w 10050"/>
                <a:gd name="connsiteY13" fmla="*/ 3002 h 9833"/>
                <a:gd name="connsiteX14" fmla="*/ 3655 w 10050"/>
                <a:gd name="connsiteY14" fmla="*/ 2910 h 9833"/>
                <a:gd name="connsiteX15" fmla="*/ 2391 w 10050"/>
                <a:gd name="connsiteY15" fmla="*/ 788 h 9833"/>
                <a:gd name="connsiteX16" fmla="*/ 1698 w 10050"/>
                <a:gd name="connsiteY16" fmla="*/ 859 h 9833"/>
                <a:gd name="connsiteX17" fmla="*/ 1047 w 10050"/>
                <a:gd name="connsiteY17" fmla="*/ 2837 h 9833"/>
                <a:gd name="connsiteX18" fmla="*/ 503 w 10050"/>
                <a:gd name="connsiteY18" fmla="*/ 4512 h 9833"/>
                <a:gd name="connsiteX0" fmla="*/ 500 w 10000"/>
                <a:gd name="connsiteY0" fmla="*/ 4589 h 9253"/>
                <a:gd name="connsiteX1" fmla="*/ 258 w 10000"/>
                <a:gd name="connsiteY1" fmla="*/ 6035 h 9253"/>
                <a:gd name="connsiteX2" fmla="*/ 41 w 10000"/>
                <a:gd name="connsiteY2" fmla="*/ 7861 h 9253"/>
                <a:gd name="connsiteX3" fmla="*/ 1129 w 10000"/>
                <a:gd name="connsiteY3" fmla="*/ 9240 h 9253"/>
                <a:gd name="connsiteX4" fmla="*/ 4945 w 10000"/>
                <a:gd name="connsiteY4" fmla="*/ 7010 h 9253"/>
                <a:gd name="connsiteX5" fmla="*/ 9048 w 10000"/>
                <a:gd name="connsiteY5" fmla="*/ 7642 h 9253"/>
                <a:gd name="connsiteX6" fmla="*/ 9989 w 10000"/>
                <a:gd name="connsiteY6" fmla="*/ 5347 h 9253"/>
                <a:gd name="connsiteX7" fmla="*/ 9518 w 10000"/>
                <a:gd name="connsiteY7" fmla="*/ 3053 h 9253"/>
                <a:gd name="connsiteX8" fmla="*/ 8566 w 10000"/>
                <a:gd name="connsiteY8" fmla="*/ 760 h 9253"/>
                <a:gd name="connsiteX9" fmla="*/ 7625 w 10000"/>
                <a:gd name="connsiteY9" fmla="*/ 0 h 9253"/>
                <a:gd name="connsiteX10" fmla="*/ 7143 w 10000"/>
                <a:gd name="connsiteY10" fmla="*/ 760 h 9253"/>
                <a:gd name="connsiteX11" fmla="*/ 6201 w 10000"/>
                <a:gd name="connsiteY11" fmla="*/ 2294 h 9253"/>
                <a:gd name="connsiteX12" fmla="*/ 4779 w 10000"/>
                <a:gd name="connsiteY12" fmla="*/ 2294 h 9253"/>
                <a:gd name="connsiteX13" fmla="*/ 4298 w 10000"/>
                <a:gd name="connsiteY13" fmla="*/ 3053 h 9253"/>
                <a:gd name="connsiteX14" fmla="*/ 3637 w 10000"/>
                <a:gd name="connsiteY14" fmla="*/ 2959 h 9253"/>
                <a:gd name="connsiteX15" fmla="*/ 2379 w 10000"/>
                <a:gd name="connsiteY15" fmla="*/ 801 h 9253"/>
                <a:gd name="connsiteX16" fmla="*/ 1690 w 10000"/>
                <a:gd name="connsiteY16" fmla="*/ 874 h 9253"/>
                <a:gd name="connsiteX17" fmla="*/ 1042 w 10000"/>
                <a:gd name="connsiteY17" fmla="*/ 2885 h 9253"/>
                <a:gd name="connsiteX18" fmla="*/ 500 w 10000"/>
                <a:gd name="connsiteY18" fmla="*/ 4589 h 9253"/>
                <a:gd name="connsiteX0" fmla="*/ 500 w 10068"/>
                <a:gd name="connsiteY0" fmla="*/ 4959 h 10000"/>
                <a:gd name="connsiteX1" fmla="*/ 258 w 10068"/>
                <a:gd name="connsiteY1" fmla="*/ 6522 h 10000"/>
                <a:gd name="connsiteX2" fmla="*/ 41 w 10068"/>
                <a:gd name="connsiteY2" fmla="*/ 8496 h 10000"/>
                <a:gd name="connsiteX3" fmla="*/ 1129 w 10068"/>
                <a:gd name="connsiteY3" fmla="*/ 9986 h 10000"/>
                <a:gd name="connsiteX4" fmla="*/ 4945 w 10068"/>
                <a:gd name="connsiteY4" fmla="*/ 7576 h 10000"/>
                <a:gd name="connsiteX5" fmla="*/ 7874 w 10068"/>
                <a:gd name="connsiteY5" fmla="*/ 6052 h 10000"/>
                <a:gd name="connsiteX6" fmla="*/ 9989 w 10068"/>
                <a:gd name="connsiteY6" fmla="*/ 5779 h 10000"/>
                <a:gd name="connsiteX7" fmla="*/ 9518 w 10068"/>
                <a:gd name="connsiteY7" fmla="*/ 3299 h 10000"/>
                <a:gd name="connsiteX8" fmla="*/ 8566 w 10068"/>
                <a:gd name="connsiteY8" fmla="*/ 821 h 10000"/>
                <a:gd name="connsiteX9" fmla="*/ 7625 w 10068"/>
                <a:gd name="connsiteY9" fmla="*/ 0 h 10000"/>
                <a:gd name="connsiteX10" fmla="*/ 7143 w 10068"/>
                <a:gd name="connsiteY10" fmla="*/ 821 h 10000"/>
                <a:gd name="connsiteX11" fmla="*/ 6201 w 10068"/>
                <a:gd name="connsiteY11" fmla="*/ 2479 h 10000"/>
                <a:gd name="connsiteX12" fmla="*/ 4779 w 10068"/>
                <a:gd name="connsiteY12" fmla="*/ 2479 h 10000"/>
                <a:gd name="connsiteX13" fmla="*/ 4298 w 10068"/>
                <a:gd name="connsiteY13" fmla="*/ 3299 h 10000"/>
                <a:gd name="connsiteX14" fmla="*/ 3637 w 10068"/>
                <a:gd name="connsiteY14" fmla="*/ 3198 h 10000"/>
                <a:gd name="connsiteX15" fmla="*/ 2379 w 10068"/>
                <a:gd name="connsiteY15" fmla="*/ 866 h 10000"/>
                <a:gd name="connsiteX16" fmla="*/ 1690 w 10068"/>
                <a:gd name="connsiteY16" fmla="*/ 945 h 10000"/>
                <a:gd name="connsiteX17" fmla="*/ 1042 w 10068"/>
                <a:gd name="connsiteY17" fmla="*/ 3118 h 10000"/>
                <a:gd name="connsiteX18" fmla="*/ 500 w 10068"/>
                <a:gd name="connsiteY18" fmla="*/ 4959 h 10000"/>
                <a:gd name="connsiteX0" fmla="*/ 500 w 9518"/>
                <a:gd name="connsiteY0" fmla="*/ 4959 h 10000"/>
                <a:gd name="connsiteX1" fmla="*/ 258 w 9518"/>
                <a:gd name="connsiteY1" fmla="*/ 6522 h 10000"/>
                <a:gd name="connsiteX2" fmla="*/ 41 w 9518"/>
                <a:gd name="connsiteY2" fmla="*/ 8496 h 10000"/>
                <a:gd name="connsiteX3" fmla="*/ 1129 w 9518"/>
                <a:gd name="connsiteY3" fmla="*/ 9986 h 10000"/>
                <a:gd name="connsiteX4" fmla="*/ 4945 w 9518"/>
                <a:gd name="connsiteY4" fmla="*/ 7576 h 10000"/>
                <a:gd name="connsiteX5" fmla="*/ 7874 w 9518"/>
                <a:gd name="connsiteY5" fmla="*/ 6052 h 10000"/>
                <a:gd name="connsiteX6" fmla="*/ 8526 w 9518"/>
                <a:gd name="connsiteY6" fmla="*/ 4661 h 10000"/>
                <a:gd name="connsiteX7" fmla="*/ 9518 w 9518"/>
                <a:gd name="connsiteY7" fmla="*/ 3299 h 10000"/>
                <a:gd name="connsiteX8" fmla="*/ 8566 w 9518"/>
                <a:gd name="connsiteY8" fmla="*/ 821 h 10000"/>
                <a:gd name="connsiteX9" fmla="*/ 7625 w 9518"/>
                <a:gd name="connsiteY9" fmla="*/ 0 h 10000"/>
                <a:gd name="connsiteX10" fmla="*/ 7143 w 9518"/>
                <a:gd name="connsiteY10" fmla="*/ 821 h 10000"/>
                <a:gd name="connsiteX11" fmla="*/ 6201 w 9518"/>
                <a:gd name="connsiteY11" fmla="*/ 2479 h 10000"/>
                <a:gd name="connsiteX12" fmla="*/ 4779 w 9518"/>
                <a:gd name="connsiteY12" fmla="*/ 2479 h 10000"/>
                <a:gd name="connsiteX13" fmla="*/ 4298 w 9518"/>
                <a:gd name="connsiteY13" fmla="*/ 3299 h 10000"/>
                <a:gd name="connsiteX14" fmla="*/ 3637 w 9518"/>
                <a:gd name="connsiteY14" fmla="*/ 3198 h 10000"/>
                <a:gd name="connsiteX15" fmla="*/ 2379 w 9518"/>
                <a:gd name="connsiteY15" fmla="*/ 866 h 10000"/>
                <a:gd name="connsiteX16" fmla="*/ 1690 w 9518"/>
                <a:gd name="connsiteY16" fmla="*/ 945 h 10000"/>
                <a:gd name="connsiteX17" fmla="*/ 1042 w 9518"/>
                <a:gd name="connsiteY17" fmla="*/ 3118 h 10000"/>
                <a:gd name="connsiteX18" fmla="*/ 500 w 9518"/>
                <a:gd name="connsiteY18" fmla="*/ 4959 h 10000"/>
                <a:gd name="connsiteX0" fmla="*/ 525 w 9044"/>
                <a:gd name="connsiteY0" fmla="*/ 4959 h 10000"/>
                <a:gd name="connsiteX1" fmla="*/ 271 w 9044"/>
                <a:gd name="connsiteY1" fmla="*/ 6522 h 10000"/>
                <a:gd name="connsiteX2" fmla="*/ 43 w 9044"/>
                <a:gd name="connsiteY2" fmla="*/ 8496 h 10000"/>
                <a:gd name="connsiteX3" fmla="*/ 1186 w 9044"/>
                <a:gd name="connsiteY3" fmla="*/ 9986 h 10000"/>
                <a:gd name="connsiteX4" fmla="*/ 5195 w 9044"/>
                <a:gd name="connsiteY4" fmla="*/ 7576 h 10000"/>
                <a:gd name="connsiteX5" fmla="*/ 8273 w 9044"/>
                <a:gd name="connsiteY5" fmla="*/ 6052 h 10000"/>
                <a:gd name="connsiteX6" fmla="*/ 8958 w 9044"/>
                <a:gd name="connsiteY6" fmla="*/ 4661 h 10000"/>
                <a:gd name="connsiteX7" fmla="*/ 8883 w 9044"/>
                <a:gd name="connsiteY7" fmla="*/ 2945 h 10000"/>
                <a:gd name="connsiteX8" fmla="*/ 9000 w 9044"/>
                <a:gd name="connsiteY8" fmla="*/ 821 h 10000"/>
                <a:gd name="connsiteX9" fmla="*/ 8011 w 9044"/>
                <a:gd name="connsiteY9" fmla="*/ 0 h 10000"/>
                <a:gd name="connsiteX10" fmla="*/ 7505 w 9044"/>
                <a:gd name="connsiteY10" fmla="*/ 821 h 10000"/>
                <a:gd name="connsiteX11" fmla="*/ 6515 w 9044"/>
                <a:gd name="connsiteY11" fmla="*/ 2479 h 10000"/>
                <a:gd name="connsiteX12" fmla="*/ 5021 w 9044"/>
                <a:gd name="connsiteY12" fmla="*/ 2479 h 10000"/>
                <a:gd name="connsiteX13" fmla="*/ 4516 w 9044"/>
                <a:gd name="connsiteY13" fmla="*/ 3299 h 10000"/>
                <a:gd name="connsiteX14" fmla="*/ 3821 w 9044"/>
                <a:gd name="connsiteY14" fmla="*/ 3198 h 10000"/>
                <a:gd name="connsiteX15" fmla="*/ 2499 w 9044"/>
                <a:gd name="connsiteY15" fmla="*/ 866 h 10000"/>
                <a:gd name="connsiteX16" fmla="*/ 1776 w 9044"/>
                <a:gd name="connsiteY16" fmla="*/ 945 h 10000"/>
                <a:gd name="connsiteX17" fmla="*/ 1095 w 9044"/>
                <a:gd name="connsiteY17" fmla="*/ 3118 h 10000"/>
                <a:gd name="connsiteX18" fmla="*/ 525 w 9044"/>
                <a:gd name="connsiteY18" fmla="*/ 4959 h 10000"/>
                <a:gd name="connsiteX0" fmla="*/ 580 w 10049"/>
                <a:gd name="connsiteY0" fmla="*/ 7667 h 12708"/>
                <a:gd name="connsiteX1" fmla="*/ 300 w 10049"/>
                <a:gd name="connsiteY1" fmla="*/ 9230 h 12708"/>
                <a:gd name="connsiteX2" fmla="*/ 48 w 10049"/>
                <a:gd name="connsiteY2" fmla="*/ 11204 h 12708"/>
                <a:gd name="connsiteX3" fmla="*/ 1311 w 10049"/>
                <a:gd name="connsiteY3" fmla="*/ 12694 h 12708"/>
                <a:gd name="connsiteX4" fmla="*/ 5744 w 10049"/>
                <a:gd name="connsiteY4" fmla="*/ 10284 h 12708"/>
                <a:gd name="connsiteX5" fmla="*/ 9148 w 10049"/>
                <a:gd name="connsiteY5" fmla="*/ 8760 h 12708"/>
                <a:gd name="connsiteX6" fmla="*/ 9905 w 10049"/>
                <a:gd name="connsiteY6" fmla="*/ 7369 h 12708"/>
                <a:gd name="connsiteX7" fmla="*/ 9822 w 10049"/>
                <a:gd name="connsiteY7" fmla="*/ 5653 h 12708"/>
                <a:gd name="connsiteX8" fmla="*/ 9951 w 10049"/>
                <a:gd name="connsiteY8" fmla="*/ 3529 h 12708"/>
                <a:gd name="connsiteX9" fmla="*/ 8154 w 10049"/>
                <a:gd name="connsiteY9" fmla="*/ 0 h 12708"/>
                <a:gd name="connsiteX10" fmla="*/ 8298 w 10049"/>
                <a:gd name="connsiteY10" fmla="*/ 3529 h 12708"/>
                <a:gd name="connsiteX11" fmla="*/ 7204 w 10049"/>
                <a:gd name="connsiteY11" fmla="*/ 5187 h 12708"/>
                <a:gd name="connsiteX12" fmla="*/ 5552 w 10049"/>
                <a:gd name="connsiteY12" fmla="*/ 5187 h 12708"/>
                <a:gd name="connsiteX13" fmla="*/ 4993 w 10049"/>
                <a:gd name="connsiteY13" fmla="*/ 6007 h 12708"/>
                <a:gd name="connsiteX14" fmla="*/ 4225 w 10049"/>
                <a:gd name="connsiteY14" fmla="*/ 5906 h 12708"/>
                <a:gd name="connsiteX15" fmla="*/ 2763 w 10049"/>
                <a:gd name="connsiteY15" fmla="*/ 3574 h 12708"/>
                <a:gd name="connsiteX16" fmla="*/ 1964 w 10049"/>
                <a:gd name="connsiteY16" fmla="*/ 3653 h 12708"/>
                <a:gd name="connsiteX17" fmla="*/ 1211 w 10049"/>
                <a:gd name="connsiteY17" fmla="*/ 5826 h 12708"/>
                <a:gd name="connsiteX18" fmla="*/ 580 w 10049"/>
                <a:gd name="connsiteY18" fmla="*/ 7667 h 12708"/>
                <a:gd name="connsiteX0" fmla="*/ 580 w 9945"/>
                <a:gd name="connsiteY0" fmla="*/ 8151 h 13192"/>
                <a:gd name="connsiteX1" fmla="*/ 300 w 9945"/>
                <a:gd name="connsiteY1" fmla="*/ 9714 h 13192"/>
                <a:gd name="connsiteX2" fmla="*/ 48 w 9945"/>
                <a:gd name="connsiteY2" fmla="*/ 11688 h 13192"/>
                <a:gd name="connsiteX3" fmla="*/ 1311 w 9945"/>
                <a:gd name="connsiteY3" fmla="*/ 13178 h 13192"/>
                <a:gd name="connsiteX4" fmla="*/ 5744 w 9945"/>
                <a:gd name="connsiteY4" fmla="*/ 10768 h 13192"/>
                <a:gd name="connsiteX5" fmla="*/ 9148 w 9945"/>
                <a:gd name="connsiteY5" fmla="*/ 9244 h 13192"/>
                <a:gd name="connsiteX6" fmla="*/ 9905 w 9945"/>
                <a:gd name="connsiteY6" fmla="*/ 7853 h 13192"/>
                <a:gd name="connsiteX7" fmla="*/ 9822 w 9945"/>
                <a:gd name="connsiteY7" fmla="*/ 6137 h 13192"/>
                <a:gd name="connsiteX8" fmla="*/ 9653 w 9945"/>
                <a:gd name="connsiteY8" fmla="*/ 644 h 13192"/>
                <a:gd name="connsiteX9" fmla="*/ 8154 w 9945"/>
                <a:gd name="connsiteY9" fmla="*/ 484 h 13192"/>
                <a:gd name="connsiteX10" fmla="*/ 8298 w 9945"/>
                <a:gd name="connsiteY10" fmla="*/ 4013 h 13192"/>
                <a:gd name="connsiteX11" fmla="*/ 7204 w 9945"/>
                <a:gd name="connsiteY11" fmla="*/ 5671 h 13192"/>
                <a:gd name="connsiteX12" fmla="*/ 5552 w 9945"/>
                <a:gd name="connsiteY12" fmla="*/ 5671 h 13192"/>
                <a:gd name="connsiteX13" fmla="*/ 4993 w 9945"/>
                <a:gd name="connsiteY13" fmla="*/ 6491 h 13192"/>
                <a:gd name="connsiteX14" fmla="*/ 4225 w 9945"/>
                <a:gd name="connsiteY14" fmla="*/ 6390 h 13192"/>
                <a:gd name="connsiteX15" fmla="*/ 2763 w 9945"/>
                <a:gd name="connsiteY15" fmla="*/ 4058 h 13192"/>
                <a:gd name="connsiteX16" fmla="*/ 1964 w 9945"/>
                <a:gd name="connsiteY16" fmla="*/ 4137 h 13192"/>
                <a:gd name="connsiteX17" fmla="*/ 1211 w 9945"/>
                <a:gd name="connsiteY17" fmla="*/ 6310 h 13192"/>
                <a:gd name="connsiteX18" fmla="*/ 580 w 9945"/>
                <a:gd name="connsiteY18" fmla="*/ 8151 h 13192"/>
                <a:gd name="connsiteX0" fmla="*/ 583 w 10000"/>
                <a:gd name="connsiteY0" fmla="*/ 7045 h 10866"/>
                <a:gd name="connsiteX1" fmla="*/ 302 w 10000"/>
                <a:gd name="connsiteY1" fmla="*/ 8230 h 10866"/>
                <a:gd name="connsiteX2" fmla="*/ 48 w 10000"/>
                <a:gd name="connsiteY2" fmla="*/ 9726 h 10866"/>
                <a:gd name="connsiteX3" fmla="*/ 1318 w 10000"/>
                <a:gd name="connsiteY3" fmla="*/ 10855 h 10866"/>
                <a:gd name="connsiteX4" fmla="*/ 5776 w 10000"/>
                <a:gd name="connsiteY4" fmla="*/ 9029 h 10866"/>
                <a:gd name="connsiteX5" fmla="*/ 9199 w 10000"/>
                <a:gd name="connsiteY5" fmla="*/ 7873 h 10866"/>
                <a:gd name="connsiteX6" fmla="*/ 9960 w 10000"/>
                <a:gd name="connsiteY6" fmla="*/ 6819 h 10866"/>
                <a:gd name="connsiteX7" fmla="*/ 9876 w 10000"/>
                <a:gd name="connsiteY7" fmla="*/ 5518 h 10866"/>
                <a:gd name="connsiteX8" fmla="*/ 9706 w 10000"/>
                <a:gd name="connsiteY8" fmla="*/ 1354 h 10866"/>
                <a:gd name="connsiteX9" fmla="*/ 7686 w 10000"/>
                <a:gd name="connsiteY9" fmla="*/ 121 h 10866"/>
                <a:gd name="connsiteX10" fmla="*/ 8344 w 10000"/>
                <a:gd name="connsiteY10" fmla="*/ 3908 h 10866"/>
                <a:gd name="connsiteX11" fmla="*/ 7244 w 10000"/>
                <a:gd name="connsiteY11" fmla="*/ 5165 h 10866"/>
                <a:gd name="connsiteX12" fmla="*/ 5583 w 10000"/>
                <a:gd name="connsiteY12" fmla="*/ 5165 h 10866"/>
                <a:gd name="connsiteX13" fmla="*/ 5021 w 10000"/>
                <a:gd name="connsiteY13" fmla="*/ 5786 h 10866"/>
                <a:gd name="connsiteX14" fmla="*/ 4248 w 10000"/>
                <a:gd name="connsiteY14" fmla="*/ 5710 h 10866"/>
                <a:gd name="connsiteX15" fmla="*/ 2778 w 10000"/>
                <a:gd name="connsiteY15" fmla="*/ 3942 h 10866"/>
                <a:gd name="connsiteX16" fmla="*/ 1975 w 10000"/>
                <a:gd name="connsiteY16" fmla="*/ 4002 h 10866"/>
                <a:gd name="connsiteX17" fmla="*/ 1218 w 10000"/>
                <a:gd name="connsiteY17" fmla="*/ 5649 h 10866"/>
                <a:gd name="connsiteX18" fmla="*/ 583 w 10000"/>
                <a:gd name="connsiteY18" fmla="*/ 7045 h 10866"/>
                <a:gd name="connsiteX0" fmla="*/ 583 w 10000"/>
                <a:gd name="connsiteY0" fmla="*/ 7045 h 10866"/>
                <a:gd name="connsiteX1" fmla="*/ 302 w 10000"/>
                <a:gd name="connsiteY1" fmla="*/ 8230 h 10866"/>
                <a:gd name="connsiteX2" fmla="*/ 48 w 10000"/>
                <a:gd name="connsiteY2" fmla="*/ 9726 h 10866"/>
                <a:gd name="connsiteX3" fmla="*/ 1318 w 10000"/>
                <a:gd name="connsiteY3" fmla="*/ 10855 h 10866"/>
                <a:gd name="connsiteX4" fmla="*/ 5776 w 10000"/>
                <a:gd name="connsiteY4" fmla="*/ 9029 h 10866"/>
                <a:gd name="connsiteX5" fmla="*/ 9199 w 10000"/>
                <a:gd name="connsiteY5" fmla="*/ 7873 h 10866"/>
                <a:gd name="connsiteX6" fmla="*/ 9960 w 10000"/>
                <a:gd name="connsiteY6" fmla="*/ 6819 h 10866"/>
                <a:gd name="connsiteX7" fmla="*/ 9876 w 10000"/>
                <a:gd name="connsiteY7" fmla="*/ 5518 h 10866"/>
                <a:gd name="connsiteX8" fmla="*/ 9706 w 10000"/>
                <a:gd name="connsiteY8" fmla="*/ 1354 h 10866"/>
                <a:gd name="connsiteX9" fmla="*/ 7686 w 10000"/>
                <a:gd name="connsiteY9" fmla="*/ 121 h 10866"/>
                <a:gd name="connsiteX10" fmla="*/ 8263 w 10000"/>
                <a:gd name="connsiteY10" fmla="*/ 3905 h 10866"/>
                <a:gd name="connsiteX11" fmla="*/ 7244 w 10000"/>
                <a:gd name="connsiteY11" fmla="*/ 5165 h 10866"/>
                <a:gd name="connsiteX12" fmla="*/ 5583 w 10000"/>
                <a:gd name="connsiteY12" fmla="*/ 5165 h 10866"/>
                <a:gd name="connsiteX13" fmla="*/ 5021 w 10000"/>
                <a:gd name="connsiteY13" fmla="*/ 5786 h 10866"/>
                <a:gd name="connsiteX14" fmla="*/ 4248 w 10000"/>
                <a:gd name="connsiteY14" fmla="*/ 5710 h 10866"/>
                <a:gd name="connsiteX15" fmla="*/ 2778 w 10000"/>
                <a:gd name="connsiteY15" fmla="*/ 3942 h 10866"/>
                <a:gd name="connsiteX16" fmla="*/ 1975 w 10000"/>
                <a:gd name="connsiteY16" fmla="*/ 4002 h 10866"/>
                <a:gd name="connsiteX17" fmla="*/ 1218 w 10000"/>
                <a:gd name="connsiteY17" fmla="*/ 5649 h 10866"/>
                <a:gd name="connsiteX18" fmla="*/ 583 w 10000"/>
                <a:gd name="connsiteY18" fmla="*/ 7045 h 10866"/>
                <a:gd name="connsiteX0" fmla="*/ 583 w 10000"/>
                <a:gd name="connsiteY0" fmla="*/ 6931 h 10752"/>
                <a:gd name="connsiteX1" fmla="*/ 302 w 10000"/>
                <a:gd name="connsiteY1" fmla="*/ 8116 h 10752"/>
                <a:gd name="connsiteX2" fmla="*/ 48 w 10000"/>
                <a:gd name="connsiteY2" fmla="*/ 9612 h 10752"/>
                <a:gd name="connsiteX3" fmla="*/ 1318 w 10000"/>
                <a:gd name="connsiteY3" fmla="*/ 10741 h 10752"/>
                <a:gd name="connsiteX4" fmla="*/ 5776 w 10000"/>
                <a:gd name="connsiteY4" fmla="*/ 8915 h 10752"/>
                <a:gd name="connsiteX5" fmla="*/ 9199 w 10000"/>
                <a:gd name="connsiteY5" fmla="*/ 7759 h 10752"/>
                <a:gd name="connsiteX6" fmla="*/ 9960 w 10000"/>
                <a:gd name="connsiteY6" fmla="*/ 6705 h 10752"/>
                <a:gd name="connsiteX7" fmla="*/ 9876 w 10000"/>
                <a:gd name="connsiteY7" fmla="*/ 5404 h 10752"/>
                <a:gd name="connsiteX8" fmla="*/ 9706 w 10000"/>
                <a:gd name="connsiteY8" fmla="*/ 1240 h 10752"/>
                <a:gd name="connsiteX9" fmla="*/ 7686 w 10000"/>
                <a:gd name="connsiteY9" fmla="*/ 7 h 10752"/>
                <a:gd name="connsiteX10" fmla="*/ 7910 w 10000"/>
                <a:gd name="connsiteY10" fmla="*/ 1618 h 10752"/>
                <a:gd name="connsiteX11" fmla="*/ 8263 w 10000"/>
                <a:gd name="connsiteY11" fmla="*/ 3791 h 10752"/>
                <a:gd name="connsiteX12" fmla="*/ 7244 w 10000"/>
                <a:gd name="connsiteY12" fmla="*/ 5051 h 10752"/>
                <a:gd name="connsiteX13" fmla="*/ 5583 w 10000"/>
                <a:gd name="connsiteY13" fmla="*/ 5051 h 10752"/>
                <a:gd name="connsiteX14" fmla="*/ 5021 w 10000"/>
                <a:gd name="connsiteY14" fmla="*/ 5672 h 10752"/>
                <a:gd name="connsiteX15" fmla="*/ 4248 w 10000"/>
                <a:gd name="connsiteY15" fmla="*/ 5596 h 10752"/>
                <a:gd name="connsiteX16" fmla="*/ 2778 w 10000"/>
                <a:gd name="connsiteY16" fmla="*/ 3828 h 10752"/>
                <a:gd name="connsiteX17" fmla="*/ 1975 w 10000"/>
                <a:gd name="connsiteY17" fmla="*/ 3888 h 10752"/>
                <a:gd name="connsiteX18" fmla="*/ 1218 w 10000"/>
                <a:gd name="connsiteY18" fmla="*/ 5535 h 10752"/>
                <a:gd name="connsiteX19" fmla="*/ 583 w 10000"/>
                <a:gd name="connsiteY19" fmla="*/ 6931 h 10752"/>
                <a:gd name="connsiteX0" fmla="*/ 583 w 10045"/>
                <a:gd name="connsiteY0" fmla="*/ 7666 h 11487"/>
                <a:gd name="connsiteX1" fmla="*/ 302 w 10045"/>
                <a:gd name="connsiteY1" fmla="*/ 8851 h 11487"/>
                <a:gd name="connsiteX2" fmla="*/ 48 w 10045"/>
                <a:gd name="connsiteY2" fmla="*/ 10347 h 11487"/>
                <a:gd name="connsiteX3" fmla="*/ 1318 w 10045"/>
                <a:gd name="connsiteY3" fmla="*/ 11476 h 11487"/>
                <a:gd name="connsiteX4" fmla="*/ 5776 w 10045"/>
                <a:gd name="connsiteY4" fmla="*/ 9650 h 11487"/>
                <a:gd name="connsiteX5" fmla="*/ 9199 w 10045"/>
                <a:gd name="connsiteY5" fmla="*/ 8494 h 11487"/>
                <a:gd name="connsiteX6" fmla="*/ 9960 w 10045"/>
                <a:gd name="connsiteY6" fmla="*/ 7440 h 11487"/>
                <a:gd name="connsiteX7" fmla="*/ 9876 w 10045"/>
                <a:gd name="connsiteY7" fmla="*/ 6139 h 11487"/>
                <a:gd name="connsiteX8" fmla="*/ 9706 w 10045"/>
                <a:gd name="connsiteY8" fmla="*/ 1975 h 11487"/>
                <a:gd name="connsiteX9" fmla="*/ 5827 w 10045"/>
                <a:gd name="connsiteY9" fmla="*/ 2 h 11487"/>
                <a:gd name="connsiteX10" fmla="*/ 7910 w 10045"/>
                <a:gd name="connsiteY10" fmla="*/ 2353 h 11487"/>
                <a:gd name="connsiteX11" fmla="*/ 8263 w 10045"/>
                <a:gd name="connsiteY11" fmla="*/ 4526 h 11487"/>
                <a:gd name="connsiteX12" fmla="*/ 7244 w 10045"/>
                <a:gd name="connsiteY12" fmla="*/ 5786 h 11487"/>
                <a:gd name="connsiteX13" fmla="*/ 5583 w 10045"/>
                <a:gd name="connsiteY13" fmla="*/ 5786 h 11487"/>
                <a:gd name="connsiteX14" fmla="*/ 5021 w 10045"/>
                <a:gd name="connsiteY14" fmla="*/ 6407 h 11487"/>
                <a:gd name="connsiteX15" fmla="*/ 4248 w 10045"/>
                <a:gd name="connsiteY15" fmla="*/ 6331 h 11487"/>
                <a:gd name="connsiteX16" fmla="*/ 2778 w 10045"/>
                <a:gd name="connsiteY16" fmla="*/ 4563 h 11487"/>
                <a:gd name="connsiteX17" fmla="*/ 1975 w 10045"/>
                <a:gd name="connsiteY17" fmla="*/ 4623 h 11487"/>
                <a:gd name="connsiteX18" fmla="*/ 1218 w 10045"/>
                <a:gd name="connsiteY18" fmla="*/ 6270 h 11487"/>
                <a:gd name="connsiteX19" fmla="*/ 583 w 10045"/>
                <a:gd name="connsiteY19" fmla="*/ 7666 h 11487"/>
                <a:gd name="connsiteX0" fmla="*/ 583 w 10045"/>
                <a:gd name="connsiteY0" fmla="*/ 7714 h 11535"/>
                <a:gd name="connsiteX1" fmla="*/ 302 w 10045"/>
                <a:gd name="connsiteY1" fmla="*/ 8899 h 11535"/>
                <a:gd name="connsiteX2" fmla="*/ 48 w 10045"/>
                <a:gd name="connsiteY2" fmla="*/ 10395 h 11535"/>
                <a:gd name="connsiteX3" fmla="*/ 1318 w 10045"/>
                <a:gd name="connsiteY3" fmla="*/ 11524 h 11535"/>
                <a:gd name="connsiteX4" fmla="*/ 5776 w 10045"/>
                <a:gd name="connsiteY4" fmla="*/ 9698 h 11535"/>
                <a:gd name="connsiteX5" fmla="*/ 9199 w 10045"/>
                <a:gd name="connsiteY5" fmla="*/ 8542 h 11535"/>
                <a:gd name="connsiteX6" fmla="*/ 9960 w 10045"/>
                <a:gd name="connsiteY6" fmla="*/ 7488 h 11535"/>
                <a:gd name="connsiteX7" fmla="*/ 9876 w 10045"/>
                <a:gd name="connsiteY7" fmla="*/ 6187 h 11535"/>
                <a:gd name="connsiteX8" fmla="*/ 9706 w 10045"/>
                <a:gd name="connsiteY8" fmla="*/ 2023 h 11535"/>
                <a:gd name="connsiteX9" fmla="*/ 8207 w 10045"/>
                <a:gd name="connsiteY9" fmla="*/ 882 h 11535"/>
                <a:gd name="connsiteX10" fmla="*/ 5827 w 10045"/>
                <a:gd name="connsiteY10" fmla="*/ 50 h 11535"/>
                <a:gd name="connsiteX11" fmla="*/ 7910 w 10045"/>
                <a:gd name="connsiteY11" fmla="*/ 2401 h 11535"/>
                <a:gd name="connsiteX12" fmla="*/ 8263 w 10045"/>
                <a:gd name="connsiteY12" fmla="*/ 4574 h 11535"/>
                <a:gd name="connsiteX13" fmla="*/ 7244 w 10045"/>
                <a:gd name="connsiteY13" fmla="*/ 5834 h 11535"/>
                <a:gd name="connsiteX14" fmla="*/ 5583 w 10045"/>
                <a:gd name="connsiteY14" fmla="*/ 5834 h 11535"/>
                <a:gd name="connsiteX15" fmla="*/ 5021 w 10045"/>
                <a:gd name="connsiteY15" fmla="*/ 6455 h 11535"/>
                <a:gd name="connsiteX16" fmla="*/ 4248 w 10045"/>
                <a:gd name="connsiteY16" fmla="*/ 6379 h 11535"/>
                <a:gd name="connsiteX17" fmla="*/ 2778 w 10045"/>
                <a:gd name="connsiteY17" fmla="*/ 4611 h 11535"/>
                <a:gd name="connsiteX18" fmla="*/ 1975 w 10045"/>
                <a:gd name="connsiteY18" fmla="*/ 4671 h 11535"/>
                <a:gd name="connsiteX19" fmla="*/ 1218 w 10045"/>
                <a:gd name="connsiteY19" fmla="*/ 6318 h 11535"/>
                <a:gd name="connsiteX20" fmla="*/ 583 w 10045"/>
                <a:gd name="connsiteY20" fmla="*/ 7714 h 11535"/>
                <a:gd name="connsiteX0" fmla="*/ 583 w 10000"/>
                <a:gd name="connsiteY0" fmla="*/ 7869 h 11690"/>
                <a:gd name="connsiteX1" fmla="*/ 302 w 10000"/>
                <a:gd name="connsiteY1" fmla="*/ 9054 h 11690"/>
                <a:gd name="connsiteX2" fmla="*/ 48 w 10000"/>
                <a:gd name="connsiteY2" fmla="*/ 10550 h 11690"/>
                <a:gd name="connsiteX3" fmla="*/ 1318 w 10000"/>
                <a:gd name="connsiteY3" fmla="*/ 11679 h 11690"/>
                <a:gd name="connsiteX4" fmla="*/ 5776 w 10000"/>
                <a:gd name="connsiteY4" fmla="*/ 9853 h 11690"/>
                <a:gd name="connsiteX5" fmla="*/ 9199 w 10000"/>
                <a:gd name="connsiteY5" fmla="*/ 8697 h 11690"/>
                <a:gd name="connsiteX6" fmla="*/ 9960 w 10000"/>
                <a:gd name="connsiteY6" fmla="*/ 7643 h 11690"/>
                <a:gd name="connsiteX7" fmla="*/ 9876 w 10000"/>
                <a:gd name="connsiteY7" fmla="*/ 6342 h 11690"/>
                <a:gd name="connsiteX8" fmla="*/ 9706 w 10000"/>
                <a:gd name="connsiteY8" fmla="*/ 2178 h 11690"/>
                <a:gd name="connsiteX9" fmla="*/ 7646 w 10000"/>
                <a:gd name="connsiteY9" fmla="*/ 342 h 11690"/>
                <a:gd name="connsiteX10" fmla="*/ 5827 w 10000"/>
                <a:gd name="connsiteY10" fmla="*/ 205 h 11690"/>
                <a:gd name="connsiteX11" fmla="*/ 7910 w 10000"/>
                <a:gd name="connsiteY11" fmla="*/ 2556 h 11690"/>
                <a:gd name="connsiteX12" fmla="*/ 8263 w 10000"/>
                <a:gd name="connsiteY12" fmla="*/ 4729 h 11690"/>
                <a:gd name="connsiteX13" fmla="*/ 7244 w 10000"/>
                <a:gd name="connsiteY13" fmla="*/ 5989 h 11690"/>
                <a:gd name="connsiteX14" fmla="*/ 5583 w 10000"/>
                <a:gd name="connsiteY14" fmla="*/ 5989 h 11690"/>
                <a:gd name="connsiteX15" fmla="*/ 5021 w 10000"/>
                <a:gd name="connsiteY15" fmla="*/ 6610 h 11690"/>
                <a:gd name="connsiteX16" fmla="*/ 4248 w 10000"/>
                <a:gd name="connsiteY16" fmla="*/ 6534 h 11690"/>
                <a:gd name="connsiteX17" fmla="*/ 2778 w 10000"/>
                <a:gd name="connsiteY17" fmla="*/ 4766 h 11690"/>
                <a:gd name="connsiteX18" fmla="*/ 1975 w 10000"/>
                <a:gd name="connsiteY18" fmla="*/ 4826 h 11690"/>
                <a:gd name="connsiteX19" fmla="*/ 1218 w 10000"/>
                <a:gd name="connsiteY19" fmla="*/ 6473 h 11690"/>
                <a:gd name="connsiteX20" fmla="*/ 583 w 10000"/>
                <a:gd name="connsiteY20" fmla="*/ 7869 h 11690"/>
                <a:gd name="connsiteX0" fmla="*/ 583 w 10000"/>
                <a:gd name="connsiteY0" fmla="*/ 7882 h 11703"/>
                <a:gd name="connsiteX1" fmla="*/ 302 w 10000"/>
                <a:gd name="connsiteY1" fmla="*/ 9067 h 11703"/>
                <a:gd name="connsiteX2" fmla="*/ 48 w 10000"/>
                <a:gd name="connsiteY2" fmla="*/ 10563 h 11703"/>
                <a:gd name="connsiteX3" fmla="*/ 1318 w 10000"/>
                <a:gd name="connsiteY3" fmla="*/ 11692 h 11703"/>
                <a:gd name="connsiteX4" fmla="*/ 5776 w 10000"/>
                <a:gd name="connsiteY4" fmla="*/ 9866 h 11703"/>
                <a:gd name="connsiteX5" fmla="*/ 9199 w 10000"/>
                <a:gd name="connsiteY5" fmla="*/ 8710 h 11703"/>
                <a:gd name="connsiteX6" fmla="*/ 9960 w 10000"/>
                <a:gd name="connsiteY6" fmla="*/ 7656 h 11703"/>
                <a:gd name="connsiteX7" fmla="*/ 9876 w 10000"/>
                <a:gd name="connsiteY7" fmla="*/ 6355 h 11703"/>
                <a:gd name="connsiteX8" fmla="*/ 9706 w 10000"/>
                <a:gd name="connsiteY8" fmla="*/ 2191 h 11703"/>
                <a:gd name="connsiteX9" fmla="*/ 7646 w 10000"/>
                <a:gd name="connsiteY9" fmla="*/ 355 h 11703"/>
                <a:gd name="connsiteX10" fmla="*/ 5827 w 10000"/>
                <a:gd name="connsiteY10" fmla="*/ 218 h 11703"/>
                <a:gd name="connsiteX11" fmla="*/ 8067 w 10000"/>
                <a:gd name="connsiteY11" fmla="*/ 2735 h 11703"/>
                <a:gd name="connsiteX12" fmla="*/ 8263 w 10000"/>
                <a:gd name="connsiteY12" fmla="*/ 4742 h 11703"/>
                <a:gd name="connsiteX13" fmla="*/ 7244 w 10000"/>
                <a:gd name="connsiteY13" fmla="*/ 6002 h 11703"/>
                <a:gd name="connsiteX14" fmla="*/ 5583 w 10000"/>
                <a:gd name="connsiteY14" fmla="*/ 6002 h 11703"/>
                <a:gd name="connsiteX15" fmla="*/ 5021 w 10000"/>
                <a:gd name="connsiteY15" fmla="*/ 6623 h 11703"/>
                <a:gd name="connsiteX16" fmla="*/ 4248 w 10000"/>
                <a:gd name="connsiteY16" fmla="*/ 6547 h 11703"/>
                <a:gd name="connsiteX17" fmla="*/ 2778 w 10000"/>
                <a:gd name="connsiteY17" fmla="*/ 4779 h 11703"/>
                <a:gd name="connsiteX18" fmla="*/ 1975 w 10000"/>
                <a:gd name="connsiteY18" fmla="*/ 4839 h 11703"/>
                <a:gd name="connsiteX19" fmla="*/ 1218 w 10000"/>
                <a:gd name="connsiteY19" fmla="*/ 6486 h 11703"/>
                <a:gd name="connsiteX20" fmla="*/ 583 w 10000"/>
                <a:gd name="connsiteY20" fmla="*/ 7882 h 11703"/>
                <a:gd name="connsiteX0" fmla="*/ 583 w 10000"/>
                <a:gd name="connsiteY0" fmla="*/ 7720 h 11541"/>
                <a:gd name="connsiteX1" fmla="*/ 302 w 10000"/>
                <a:gd name="connsiteY1" fmla="*/ 8905 h 11541"/>
                <a:gd name="connsiteX2" fmla="*/ 48 w 10000"/>
                <a:gd name="connsiteY2" fmla="*/ 10401 h 11541"/>
                <a:gd name="connsiteX3" fmla="*/ 1318 w 10000"/>
                <a:gd name="connsiteY3" fmla="*/ 11530 h 11541"/>
                <a:gd name="connsiteX4" fmla="*/ 5776 w 10000"/>
                <a:gd name="connsiteY4" fmla="*/ 9704 h 11541"/>
                <a:gd name="connsiteX5" fmla="*/ 9199 w 10000"/>
                <a:gd name="connsiteY5" fmla="*/ 8548 h 11541"/>
                <a:gd name="connsiteX6" fmla="*/ 9960 w 10000"/>
                <a:gd name="connsiteY6" fmla="*/ 7494 h 11541"/>
                <a:gd name="connsiteX7" fmla="*/ 9876 w 10000"/>
                <a:gd name="connsiteY7" fmla="*/ 6193 h 11541"/>
                <a:gd name="connsiteX8" fmla="*/ 9706 w 10000"/>
                <a:gd name="connsiteY8" fmla="*/ 2029 h 11541"/>
                <a:gd name="connsiteX9" fmla="*/ 7646 w 10000"/>
                <a:gd name="connsiteY9" fmla="*/ 193 h 11541"/>
                <a:gd name="connsiteX10" fmla="*/ 5735 w 10000"/>
                <a:gd name="connsiteY10" fmla="*/ 375 h 11541"/>
                <a:gd name="connsiteX11" fmla="*/ 8067 w 10000"/>
                <a:gd name="connsiteY11" fmla="*/ 2573 h 11541"/>
                <a:gd name="connsiteX12" fmla="*/ 8263 w 10000"/>
                <a:gd name="connsiteY12" fmla="*/ 4580 h 11541"/>
                <a:gd name="connsiteX13" fmla="*/ 7244 w 10000"/>
                <a:gd name="connsiteY13" fmla="*/ 5840 h 11541"/>
                <a:gd name="connsiteX14" fmla="*/ 5583 w 10000"/>
                <a:gd name="connsiteY14" fmla="*/ 5840 h 11541"/>
                <a:gd name="connsiteX15" fmla="*/ 5021 w 10000"/>
                <a:gd name="connsiteY15" fmla="*/ 6461 h 11541"/>
                <a:gd name="connsiteX16" fmla="*/ 4248 w 10000"/>
                <a:gd name="connsiteY16" fmla="*/ 6385 h 11541"/>
                <a:gd name="connsiteX17" fmla="*/ 2778 w 10000"/>
                <a:gd name="connsiteY17" fmla="*/ 4617 h 11541"/>
                <a:gd name="connsiteX18" fmla="*/ 1975 w 10000"/>
                <a:gd name="connsiteY18" fmla="*/ 4677 h 11541"/>
                <a:gd name="connsiteX19" fmla="*/ 1218 w 10000"/>
                <a:gd name="connsiteY19" fmla="*/ 6324 h 11541"/>
                <a:gd name="connsiteX20" fmla="*/ 583 w 10000"/>
                <a:gd name="connsiteY20" fmla="*/ 7720 h 11541"/>
                <a:gd name="connsiteX0" fmla="*/ 583 w 10000"/>
                <a:gd name="connsiteY0" fmla="*/ 7720 h 11541"/>
                <a:gd name="connsiteX1" fmla="*/ 302 w 10000"/>
                <a:gd name="connsiteY1" fmla="*/ 8905 h 11541"/>
                <a:gd name="connsiteX2" fmla="*/ 48 w 10000"/>
                <a:gd name="connsiteY2" fmla="*/ 10401 h 11541"/>
                <a:gd name="connsiteX3" fmla="*/ 1318 w 10000"/>
                <a:gd name="connsiteY3" fmla="*/ 11530 h 11541"/>
                <a:gd name="connsiteX4" fmla="*/ 5776 w 10000"/>
                <a:gd name="connsiteY4" fmla="*/ 9704 h 11541"/>
                <a:gd name="connsiteX5" fmla="*/ 9199 w 10000"/>
                <a:gd name="connsiteY5" fmla="*/ 8548 h 11541"/>
                <a:gd name="connsiteX6" fmla="*/ 9960 w 10000"/>
                <a:gd name="connsiteY6" fmla="*/ 7494 h 11541"/>
                <a:gd name="connsiteX7" fmla="*/ 9876 w 10000"/>
                <a:gd name="connsiteY7" fmla="*/ 6193 h 11541"/>
                <a:gd name="connsiteX8" fmla="*/ 9706 w 10000"/>
                <a:gd name="connsiteY8" fmla="*/ 2029 h 11541"/>
                <a:gd name="connsiteX9" fmla="*/ 7646 w 10000"/>
                <a:gd name="connsiteY9" fmla="*/ 193 h 11541"/>
                <a:gd name="connsiteX10" fmla="*/ 5735 w 10000"/>
                <a:gd name="connsiteY10" fmla="*/ 375 h 11541"/>
                <a:gd name="connsiteX11" fmla="*/ 8067 w 10000"/>
                <a:gd name="connsiteY11" fmla="*/ 2573 h 11541"/>
                <a:gd name="connsiteX12" fmla="*/ 7925 w 10000"/>
                <a:gd name="connsiteY12" fmla="*/ 4021 h 11541"/>
                <a:gd name="connsiteX13" fmla="*/ 7244 w 10000"/>
                <a:gd name="connsiteY13" fmla="*/ 5840 h 11541"/>
                <a:gd name="connsiteX14" fmla="*/ 5583 w 10000"/>
                <a:gd name="connsiteY14" fmla="*/ 5840 h 11541"/>
                <a:gd name="connsiteX15" fmla="*/ 5021 w 10000"/>
                <a:gd name="connsiteY15" fmla="*/ 6461 h 11541"/>
                <a:gd name="connsiteX16" fmla="*/ 4248 w 10000"/>
                <a:gd name="connsiteY16" fmla="*/ 6385 h 11541"/>
                <a:gd name="connsiteX17" fmla="*/ 2778 w 10000"/>
                <a:gd name="connsiteY17" fmla="*/ 4617 h 11541"/>
                <a:gd name="connsiteX18" fmla="*/ 1975 w 10000"/>
                <a:gd name="connsiteY18" fmla="*/ 4677 h 11541"/>
                <a:gd name="connsiteX19" fmla="*/ 1218 w 10000"/>
                <a:gd name="connsiteY19" fmla="*/ 6324 h 11541"/>
                <a:gd name="connsiteX20" fmla="*/ 583 w 10000"/>
                <a:gd name="connsiteY20" fmla="*/ 7720 h 11541"/>
                <a:gd name="connsiteX0" fmla="*/ 583 w 10000"/>
                <a:gd name="connsiteY0" fmla="*/ 7720 h 11541"/>
                <a:gd name="connsiteX1" fmla="*/ 302 w 10000"/>
                <a:gd name="connsiteY1" fmla="*/ 8905 h 11541"/>
                <a:gd name="connsiteX2" fmla="*/ 48 w 10000"/>
                <a:gd name="connsiteY2" fmla="*/ 10401 h 11541"/>
                <a:gd name="connsiteX3" fmla="*/ 1318 w 10000"/>
                <a:gd name="connsiteY3" fmla="*/ 11530 h 11541"/>
                <a:gd name="connsiteX4" fmla="*/ 5776 w 10000"/>
                <a:gd name="connsiteY4" fmla="*/ 9704 h 11541"/>
                <a:gd name="connsiteX5" fmla="*/ 9199 w 10000"/>
                <a:gd name="connsiteY5" fmla="*/ 8548 h 11541"/>
                <a:gd name="connsiteX6" fmla="*/ 9960 w 10000"/>
                <a:gd name="connsiteY6" fmla="*/ 7494 h 11541"/>
                <a:gd name="connsiteX7" fmla="*/ 9876 w 10000"/>
                <a:gd name="connsiteY7" fmla="*/ 6193 h 11541"/>
                <a:gd name="connsiteX8" fmla="*/ 9706 w 10000"/>
                <a:gd name="connsiteY8" fmla="*/ 2029 h 11541"/>
                <a:gd name="connsiteX9" fmla="*/ 7646 w 10000"/>
                <a:gd name="connsiteY9" fmla="*/ 193 h 11541"/>
                <a:gd name="connsiteX10" fmla="*/ 5735 w 10000"/>
                <a:gd name="connsiteY10" fmla="*/ 375 h 11541"/>
                <a:gd name="connsiteX11" fmla="*/ 8067 w 10000"/>
                <a:gd name="connsiteY11" fmla="*/ 2573 h 11541"/>
                <a:gd name="connsiteX12" fmla="*/ 7925 w 10000"/>
                <a:gd name="connsiteY12" fmla="*/ 4021 h 11541"/>
                <a:gd name="connsiteX13" fmla="*/ 7068 w 10000"/>
                <a:gd name="connsiteY13" fmla="*/ 5287 h 11541"/>
                <a:gd name="connsiteX14" fmla="*/ 5583 w 10000"/>
                <a:gd name="connsiteY14" fmla="*/ 5840 h 11541"/>
                <a:gd name="connsiteX15" fmla="*/ 5021 w 10000"/>
                <a:gd name="connsiteY15" fmla="*/ 6461 h 11541"/>
                <a:gd name="connsiteX16" fmla="*/ 4248 w 10000"/>
                <a:gd name="connsiteY16" fmla="*/ 6385 h 11541"/>
                <a:gd name="connsiteX17" fmla="*/ 2778 w 10000"/>
                <a:gd name="connsiteY17" fmla="*/ 4617 h 11541"/>
                <a:gd name="connsiteX18" fmla="*/ 1975 w 10000"/>
                <a:gd name="connsiteY18" fmla="*/ 4677 h 11541"/>
                <a:gd name="connsiteX19" fmla="*/ 1218 w 10000"/>
                <a:gd name="connsiteY19" fmla="*/ 6324 h 11541"/>
                <a:gd name="connsiteX20" fmla="*/ 583 w 10000"/>
                <a:gd name="connsiteY20" fmla="*/ 7720 h 11541"/>
                <a:gd name="connsiteX0" fmla="*/ 583 w 10000"/>
                <a:gd name="connsiteY0" fmla="*/ 7720 h 11541"/>
                <a:gd name="connsiteX1" fmla="*/ 302 w 10000"/>
                <a:gd name="connsiteY1" fmla="*/ 8905 h 11541"/>
                <a:gd name="connsiteX2" fmla="*/ 48 w 10000"/>
                <a:gd name="connsiteY2" fmla="*/ 10401 h 11541"/>
                <a:gd name="connsiteX3" fmla="*/ 1318 w 10000"/>
                <a:gd name="connsiteY3" fmla="*/ 11530 h 11541"/>
                <a:gd name="connsiteX4" fmla="*/ 5776 w 10000"/>
                <a:gd name="connsiteY4" fmla="*/ 9704 h 11541"/>
                <a:gd name="connsiteX5" fmla="*/ 9199 w 10000"/>
                <a:gd name="connsiteY5" fmla="*/ 8548 h 11541"/>
                <a:gd name="connsiteX6" fmla="*/ 9960 w 10000"/>
                <a:gd name="connsiteY6" fmla="*/ 7494 h 11541"/>
                <a:gd name="connsiteX7" fmla="*/ 9876 w 10000"/>
                <a:gd name="connsiteY7" fmla="*/ 6193 h 11541"/>
                <a:gd name="connsiteX8" fmla="*/ 9706 w 10000"/>
                <a:gd name="connsiteY8" fmla="*/ 2029 h 11541"/>
                <a:gd name="connsiteX9" fmla="*/ 7646 w 10000"/>
                <a:gd name="connsiteY9" fmla="*/ 193 h 11541"/>
                <a:gd name="connsiteX10" fmla="*/ 5735 w 10000"/>
                <a:gd name="connsiteY10" fmla="*/ 375 h 11541"/>
                <a:gd name="connsiteX11" fmla="*/ 8067 w 10000"/>
                <a:gd name="connsiteY11" fmla="*/ 2573 h 11541"/>
                <a:gd name="connsiteX12" fmla="*/ 7925 w 10000"/>
                <a:gd name="connsiteY12" fmla="*/ 4021 h 11541"/>
                <a:gd name="connsiteX13" fmla="*/ 7068 w 10000"/>
                <a:gd name="connsiteY13" fmla="*/ 5287 h 11541"/>
                <a:gd name="connsiteX14" fmla="*/ 5583 w 10000"/>
                <a:gd name="connsiteY14" fmla="*/ 5840 h 11541"/>
                <a:gd name="connsiteX15" fmla="*/ 4536 w 10000"/>
                <a:gd name="connsiteY15" fmla="*/ 5929 h 11541"/>
                <a:gd name="connsiteX16" fmla="*/ 4248 w 10000"/>
                <a:gd name="connsiteY16" fmla="*/ 6385 h 11541"/>
                <a:gd name="connsiteX17" fmla="*/ 2778 w 10000"/>
                <a:gd name="connsiteY17" fmla="*/ 4617 h 11541"/>
                <a:gd name="connsiteX18" fmla="*/ 1975 w 10000"/>
                <a:gd name="connsiteY18" fmla="*/ 4677 h 11541"/>
                <a:gd name="connsiteX19" fmla="*/ 1218 w 10000"/>
                <a:gd name="connsiteY19" fmla="*/ 6324 h 11541"/>
                <a:gd name="connsiteX20" fmla="*/ 583 w 10000"/>
                <a:gd name="connsiteY20" fmla="*/ 7720 h 11541"/>
                <a:gd name="connsiteX0" fmla="*/ 583 w 10000"/>
                <a:gd name="connsiteY0" fmla="*/ 7720 h 11541"/>
                <a:gd name="connsiteX1" fmla="*/ 302 w 10000"/>
                <a:gd name="connsiteY1" fmla="*/ 8905 h 11541"/>
                <a:gd name="connsiteX2" fmla="*/ 48 w 10000"/>
                <a:gd name="connsiteY2" fmla="*/ 10401 h 11541"/>
                <a:gd name="connsiteX3" fmla="*/ 1318 w 10000"/>
                <a:gd name="connsiteY3" fmla="*/ 11530 h 11541"/>
                <a:gd name="connsiteX4" fmla="*/ 5776 w 10000"/>
                <a:gd name="connsiteY4" fmla="*/ 9704 h 11541"/>
                <a:gd name="connsiteX5" fmla="*/ 9199 w 10000"/>
                <a:gd name="connsiteY5" fmla="*/ 8548 h 11541"/>
                <a:gd name="connsiteX6" fmla="*/ 9960 w 10000"/>
                <a:gd name="connsiteY6" fmla="*/ 7494 h 11541"/>
                <a:gd name="connsiteX7" fmla="*/ 9876 w 10000"/>
                <a:gd name="connsiteY7" fmla="*/ 6193 h 11541"/>
                <a:gd name="connsiteX8" fmla="*/ 9706 w 10000"/>
                <a:gd name="connsiteY8" fmla="*/ 2029 h 11541"/>
                <a:gd name="connsiteX9" fmla="*/ 7646 w 10000"/>
                <a:gd name="connsiteY9" fmla="*/ 193 h 11541"/>
                <a:gd name="connsiteX10" fmla="*/ 5735 w 10000"/>
                <a:gd name="connsiteY10" fmla="*/ 375 h 11541"/>
                <a:gd name="connsiteX11" fmla="*/ 8067 w 10000"/>
                <a:gd name="connsiteY11" fmla="*/ 2573 h 11541"/>
                <a:gd name="connsiteX12" fmla="*/ 7925 w 10000"/>
                <a:gd name="connsiteY12" fmla="*/ 4021 h 11541"/>
                <a:gd name="connsiteX13" fmla="*/ 7068 w 10000"/>
                <a:gd name="connsiteY13" fmla="*/ 5287 h 11541"/>
                <a:gd name="connsiteX14" fmla="*/ 5583 w 10000"/>
                <a:gd name="connsiteY14" fmla="*/ 5840 h 11541"/>
                <a:gd name="connsiteX15" fmla="*/ 4536 w 10000"/>
                <a:gd name="connsiteY15" fmla="*/ 5929 h 11541"/>
                <a:gd name="connsiteX16" fmla="*/ 3921 w 10000"/>
                <a:gd name="connsiteY16" fmla="*/ 5505 h 11541"/>
                <a:gd name="connsiteX17" fmla="*/ 2778 w 10000"/>
                <a:gd name="connsiteY17" fmla="*/ 4617 h 11541"/>
                <a:gd name="connsiteX18" fmla="*/ 1975 w 10000"/>
                <a:gd name="connsiteY18" fmla="*/ 4677 h 11541"/>
                <a:gd name="connsiteX19" fmla="*/ 1218 w 10000"/>
                <a:gd name="connsiteY19" fmla="*/ 6324 h 11541"/>
                <a:gd name="connsiteX20" fmla="*/ 583 w 10000"/>
                <a:gd name="connsiteY20" fmla="*/ 7720 h 1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000" h="11541">
                  <a:moveTo>
                    <a:pt x="583" y="7720"/>
                  </a:moveTo>
                  <a:cubicBezTo>
                    <a:pt x="432" y="8150"/>
                    <a:pt x="390" y="8458"/>
                    <a:pt x="302" y="8905"/>
                  </a:cubicBezTo>
                  <a:cubicBezTo>
                    <a:pt x="211" y="9351"/>
                    <a:pt x="-122" y="9964"/>
                    <a:pt x="48" y="10401"/>
                  </a:cubicBezTo>
                  <a:cubicBezTo>
                    <a:pt x="217" y="10838"/>
                    <a:pt x="365" y="11646"/>
                    <a:pt x="1318" y="11530"/>
                  </a:cubicBezTo>
                  <a:cubicBezTo>
                    <a:pt x="2274" y="11414"/>
                    <a:pt x="4463" y="10201"/>
                    <a:pt x="5776" y="9704"/>
                  </a:cubicBezTo>
                  <a:cubicBezTo>
                    <a:pt x="7089" y="9206"/>
                    <a:pt x="8501" y="8917"/>
                    <a:pt x="9199" y="8548"/>
                  </a:cubicBezTo>
                  <a:cubicBezTo>
                    <a:pt x="9895" y="8180"/>
                    <a:pt x="9846" y="7887"/>
                    <a:pt x="9960" y="7494"/>
                  </a:cubicBezTo>
                  <a:cubicBezTo>
                    <a:pt x="10073" y="7101"/>
                    <a:pt x="9919" y="7103"/>
                    <a:pt x="9876" y="6193"/>
                  </a:cubicBezTo>
                  <a:cubicBezTo>
                    <a:pt x="9834" y="5283"/>
                    <a:pt x="10078" y="3029"/>
                    <a:pt x="9706" y="2029"/>
                  </a:cubicBezTo>
                  <a:cubicBezTo>
                    <a:pt x="9334" y="1029"/>
                    <a:pt x="8292" y="522"/>
                    <a:pt x="7646" y="193"/>
                  </a:cubicBezTo>
                  <a:cubicBezTo>
                    <a:pt x="7000" y="-136"/>
                    <a:pt x="5665" y="-22"/>
                    <a:pt x="5735" y="375"/>
                  </a:cubicBezTo>
                  <a:cubicBezTo>
                    <a:pt x="5805" y="772"/>
                    <a:pt x="7971" y="1942"/>
                    <a:pt x="8067" y="2573"/>
                  </a:cubicBezTo>
                  <a:cubicBezTo>
                    <a:pt x="8163" y="3204"/>
                    <a:pt x="8092" y="3569"/>
                    <a:pt x="7925" y="4021"/>
                  </a:cubicBezTo>
                  <a:cubicBezTo>
                    <a:pt x="7758" y="4473"/>
                    <a:pt x="7458" y="4984"/>
                    <a:pt x="7068" y="5287"/>
                  </a:cubicBezTo>
                  <a:cubicBezTo>
                    <a:pt x="6678" y="5590"/>
                    <a:pt x="6005" y="5733"/>
                    <a:pt x="5583" y="5840"/>
                  </a:cubicBezTo>
                  <a:cubicBezTo>
                    <a:pt x="5161" y="5947"/>
                    <a:pt x="4813" y="5985"/>
                    <a:pt x="4536" y="5929"/>
                  </a:cubicBezTo>
                  <a:cubicBezTo>
                    <a:pt x="4259" y="5873"/>
                    <a:pt x="4214" y="5724"/>
                    <a:pt x="3921" y="5505"/>
                  </a:cubicBezTo>
                  <a:cubicBezTo>
                    <a:pt x="3628" y="5286"/>
                    <a:pt x="3102" y="4755"/>
                    <a:pt x="2778" y="4617"/>
                  </a:cubicBezTo>
                  <a:cubicBezTo>
                    <a:pt x="2454" y="4479"/>
                    <a:pt x="2232" y="4391"/>
                    <a:pt x="1975" y="4677"/>
                  </a:cubicBezTo>
                  <a:cubicBezTo>
                    <a:pt x="1713" y="4960"/>
                    <a:pt x="1379" y="5920"/>
                    <a:pt x="1218" y="6324"/>
                  </a:cubicBezTo>
                  <a:cubicBezTo>
                    <a:pt x="986" y="6832"/>
                    <a:pt x="737" y="7289"/>
                    <a:pt x="583" y="772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7"/>
            <p:cNvSpPr>
              <a:spLocks noChangeAspect="1"/>
            </p:cNvSpPr>
            <p:nvPr/>
          </p:nvSpPr>
          <p:spPr bwMode="auto">
            <a:xfrm rot="17674032">
              <a:off x="6732357" y="1102836"/>
              <a:ext cx="1152819" cy="860122"/>
            </a:xfrm>
            <a:custGeom>
              <a:avLst/>
              <a:gdLst>
                <a:gd name="T0" fmla="*/ 817 w 915"/>
                <a:gd name="T1" fmla="*/ 151 h 598"/>
                <a:gd name="T2" fmla="*/ 499 w 915"/>
                <a:gd name="T3" fmla="*/ 15 h 598"/>
                <a:gd name="T4" fmla="*/ 136 w 915"/>
                <a:gd name="T5" fmla="*/ 61 h 598"/>
                <a:gd name="T6" fmla="*/ 0 w 915"/>
                <a:gd name="T7" fmla="*/ 333 h 598"/>
                <a:gd name="T8" fmla="*/ 136 w 915"/>
                <a:gd name="T9" fmla="*/ 560 h 598"/>
                <a:gd name="T10" fmla="*/ 318 w 915"/>
                <a:gd name="T11" fmla="*/ 560 h 598"/>
                <a:gd name="T12" fmla="*/ 363 w 915"/>
                <a:gd name="T13" fmla="*/ 423 h 598"/>
                <a:gd name="T14" fmla="*/ 454 w 915"/>
                <a:gd name="T15" fmla="*/ 287 h 598"/>
                <a:gd name="T16" fmla="*/ 590 w 915"/>
                <a:gd name="T17" fmla="*/ 378 h 598"/>
                <a:gd name="T18" fmla="*/ 771 w 915"/>
                <a:gd name="T19" fmla="*/ 423 h 598"/>
                <a:gd name="T20" fmla="*/ 907 w 915"/>
                <a:gd name="T21" fmla="*/ 287 h 598"/>
                <a:gd name="T22" fmla="*/ 817 w 915"/>
                <a:gd name="T23" fmla="*/ 151 h 59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15"/>
                <a:gd name="T37" fmla="*/ 0 h 598"/>
                <a:gd name="T38" fmla="*/ 915 w 915"/>
                <a:gd name="T39" fmla="*/ 598 h 59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15" h="598">
                  <a:moveTo>
                    <a:pt x="817" y="151"/>
                  </a:moveTo>
                  <a:cubicBezTo>
                    <a:pt x="749" y="106"/>
                    <a:pt x="612" y="30"/>
                    <a:pt x="499" y="15"/>
                  </a:cubicBezTo>
                  <a:cubicBezTo>
                    <a:pt x="386" y="0"/>
                    <a:pt x="219" y="8"/>
                    <a:pt x="136" y="61"/>
                  </a:cubicBezTo>
                  <a:cubicBezTo>
                    <a:pt x="53" y="114"/>
                    <a:pt x="0" y="250"/>
                    <a:pt x="0" y="333"/>
                  </a:cubicBezTo>
                  <a:cubicBezTo>
                    <a:pt x="0" y="416"/>
                    <a:pt x="83" y="522"/>
                    <a:pt x="136" y="560"/>
                  </a:cubicBezTo>
                  <a:cubicBezTo>
                    <a:pt x="189" y="598"/>
                    <a:pt x="280" y="583"/>
                    <a:pt x="318" y="560"/>
                  </a:cubicBezTo>
                  <a:cubicBezTo>
                    <a:pt x="356" y="537"/>
                    <a:pt x="340" y="469"/>
                    <a:pt x="363" y="423"/>
                  </a:cubicBezTo>
                  <a:cubicBezTo>
                    <a:pt x="386" y="377"/>
                    <a:pt x="416" y="294"/>
                    <a:pt x="454" y="287"/>
                  </a:cubicBezTo>
                  <a:cubicBezTo>
                    <a:pt x="492" y="280"/>
                    <a:pt x="537" y="355"/>
                    <a:pt x="590" y="378"/>
                  </a:cubicBezTo>
                  <a:cubicBezTo>
                    <a:pt x="643" y="401"/>
                    <a:pt x="718" y="438"/>
                    <a:pt x="771" y="423"/>
                  </a:cubicBezTo>
                  <a:cubicBezTo>
                    <a:pt x="824" y="408"/>
                    <a:pt x="899" y="332"/>
                    <a:pt x="907" y="287"/>
                  </a:cubicBezTo>
                  <a:cubicBezTo>
                    <a:pt x="915" y="242"/>
                    <a:pt x="885" y="196"/>
                    <a:pt x="817" y="151"/>
                  </a:cubicBezTo>
                  <a:close/>
                </a:path>
              </a:pathLst>
            </a:custGeom>
            <a:solidFill>
              <a:srgbClr val="FFFF66"/>
            </a:solidFill>
            <a:ln w="9525">
              <a:solidFill>
                <a:srgbClr val="FFCC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120" name="TextBox 5119"/>
          <p:cNvSpPr txBox="1"/>
          <p:nvPr/>
        </p:nvSpPr>
        <p:spPr>
          <a:xfrm>
            <a:off x="683568" y="1143506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HelveticaNeueLT Pro 45 Lt" pitchFamily="34" charset="0"/>
              </a:rPr>
              <a:t>Gene level</a:t>
            </a:r>
            <a:endParaRPr lang="en-GB" sz="2000" dirty="0">
              <a:latin typeface="HelveticaNeueLT Pro 45 Lt" pitchFamily="34" charset="0"/>
            </a:endParaRPr>
          </a:p>
        </p:txBody>
      </p:sp>
      <p:sp>
        <p:nvSpPr>
          <p:cNvPr id="5121" name="TextBox 5120"/>
          <p:cNvSpPr txBox="1"/>
          <p:nvPr/>
        </p:nvSpPr>
        <p:spPr>
          <a:xfrm>
            <a:off x="539552" y="1603338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HelveticaNeueLT Pro 45 Lt" pitchFamily="34" charset="0"/>
              </a:rPr>
              <a:t>DNA</a:t>
            </a:r>
            <a:endParaRPr lang="en-GB" sz="1400" dirty="0">
              <a:latin typeface="HelveticaNeueLT Pro 45 Lt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57418" y="1603338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HelveticaNeueLT Pro 45 Lt" pitchFamily="34" charset="0"/>
              </a:rPr>
              <a:t>R</a:t>
            </a:r>
            <a:r>
              <a:rPr lang="en-GB" sz="1400" dirty="0" smtClean="0">
                <a:latin typeface="HelveticaNeueLT Pro 45 Lt" pitchFamily="34" charset="0"/>
              </a:rPr>
              <a:t>NA</a:t>
            </a:r>
            <a:endParaRPr lang="en-GB" sz="1400" dirty="0">
              <a:latin typeface="HelveticaNeueLT Pro 45 Lt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27784" y="1148240"/>
            <a:ext cx="151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HelveticaNeueLT Pro 45 Lt" pitchFamily="34" charset="0"/>
              </a:rPr>
              <a:t>Protein level</a:t>
            </a:r>
            <a:endParaRPr lang="en-GB" sz="2000" dirty="0">
              <a:latin typeface="HelveticaNeueLT Pro 45 Lt" pitchFamily="34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3923928" y="2888746"/>
            <a:ext cx="287337" cy="0"/>
          </a:xfrm>
          <a:prstGeom prst="straightConnector1">
            <a:avLst/>
          </a:prstGeom>
          <a:ln w="57150" cap="sq">
            <a:solidFill>
              <a:schemeClr val="tx1"/>
            </a:solidFill>
            <a:round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3" name="Rounded Rectangle 5122"/>
          <p:cNvSpPr/>
          <p:nvPr/>
        </p:nvSpPr>
        <p:spPr>
          <a:xfrm>
            <a:off x="4573988" y="2268180"/>
            <a:ext cx="1726204" cy="1241133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normAutofit fontScale="92500" lnSpcReduction="10000"/>
          </a:bodyPr>
          <a:lstStyle/>
          <a:p>
            <a:pPr algn="ctr"/>
            <a:r>
              <a:rPr lang="en-GB" sz="2000" b="1" dirty="0" smtClean="0">
                <a:solidFill>
                  <a:schemeClr val="accent6">
                    <a:lumMod val="75000"/>
                  </a:schemeClr>
                </a:solidFill>
              </a:rPr>
              <a:t>1 protein </a:t>
            </a:r>
          </a:p>
          <a:p>
            <a:pPr algn="ctr"/>
            <a:r>
              <a:rPr lang="en-GB" sz="2000" b="1" dirty="0" smtClean="0">
                <a:solidFill>
                  <a:schemeClr val="accent6">
                    <a:lumMod val="75000"/>
                  </a:schemeClr>
                </a:solidFill>
              </a:rPr>
              <a:t>= </a:t>
            </a:r>
          </a:p>
          <a:p>
            <a:pPr algn="ctr"/>
            <a:r>
              <a:rPr lang="en-GB" sz="2000" b="1" dirty="0" smtClean="0">
                <a:solidFill>
                  <a:schemeClr val="accent6">
                    <a:lumMod val="75000"/>
                  </a:schemeClr>
                </a:solidFill>
              </a:rPr>
              <a:t>1 function</a:t>
            </a:r>
          </a:p>
          <a:p>
            <a:pPr algn="ctr"/>
            <a:endParaRPr lang="en-GB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355976" y="1916524"/>
            <a:ext cx="1957191" cy="1963286"/>
          </a:xfrm>
          <a:prstGeom prst="roundRect">
            <a:avLst>
              <a:gd name="adj" fmla="val 41382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normAutofit fontScale="85000" lnSpcReduction="10000"/>
          </a:bodyPr>
          <a:lstStyle/>
          <a:p>
            <a:pPr algn="ctr"/>
            <a:r>
              <a:rPr lang="en-GB" sz="2000" b="1" dirty="0" smtClean="0">
                <a:solidFill>
                  <a:srgbClr val="00B050"/>
                </a:solidFill>
                <a:latin typeface="HelveticaNeueLT Pro 45 Lt" pitchFamily="34" charset="0"/>
              </a:rPr>
              <a:t>1 protein </a:t>
            </a:r>
          </a:p>
          <a:p>
            <a:pPr algn="ctr"/>
            <a:r>
              <a:rPr lang="en-GB" sz="2000" b="1" dirty="0" smtClean="0">
                <a:solidFill>
                  <a:srgbClr val="00B050"/>
                </a:solidFill>
                <a:latin typeface="HelveticaNeueLT Pro 45 Lt" pitchFamily="34" charset="0"/>
              </a:rPr>
              <a:t>= </a:t>
            </a:r>
          </a:p>
          <a:p>
            <a:pPr algn="ctr"/>
            <a:r>
              <a:rPr lang="en-GB" sz="2000" b="1" dirty="0">
                <a:solidFill>
                  <a:srgbClr val="00B050"/>
                </a:solidFill>
                <a:latin typeface="HelveticaNeueLT Pro 45 Lt" pitchFamily="34" charset="0"/>
              </a:rPr>
              <a:t>n</a:t>
            </a:r>
            <a:r>
              <a:rPr lang="en-GB" sz="2000" b="1" dirty="0" smtClean="0">
                <a:solidFill>
                  <a:srgbClr val="00B050"/>
                </a:solidFill>
                <a:latin typeface="HelveticaNeueLT Pro 45 Lt" pitchFamily="34" charset="0"/>
              </a:rPr>
              <a:t> functions</a:t>
            </a:r>
          </a:p>
          <a:p>
            <a:pPr algn="ctr"/>
            <a:r>
              <a:rPr lang="en-GB" sz="2000" b="1" dirty="0" smtClean="0">
                <a:solidFill>
                  <a:srgbClr val="00B050"/>
                </a:solidFill>
                <a:latin typeface="HelveticaNeueLT Pro 45 Lt" pitchFamily="34" charset="0"/>
              </a:rPr>
              <a:t>=</a:t>
            </a:r>
          </a:p>
          <a:p>
            <a:pPr algn="ctr"/>
            <a:r>
              <a:rPr lang="en-GB" sz="2000" b="1" dirty="0">
                <a:solidFill>
                  <a:srgbClr val="00B050"/>
                </a:solidFill>
                <a:latin typeface="HelveticaNeueLT Pro 45 Lt" pitchFamily="34" charset="0"/>
              </a:rPr>
              <a:t>n</a:t>
            </a:r>
            <a:r>
              <a:rPr lang="en-GB" sz="2000" b="1" dirty="0" smtClean="0">
                <a:solidFill>
                  <a:srgbClr val="00B050"/>
                </a:solidFill>
                <a:latin typeface="HelveticaNeueLT Pro 45 Lt" pitchFamily="34" charset="0"/>
              </a:rPr>
              <a:t> networks!</a:t>
            </a:r>
          </a:p>
          <a:p>
            <a:pPr algn="ctr"/>
            <a:endParaRPr lang="en-GB" sz="2000" b="1" dirty="0">
              <a:solidFill>
                <a:srgbClr val="00B050"/>
              </a:solidFill>
              <a:latin typeface="HelveticaNeueLT Pro 45 Lt" pitchFamily="3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326093" y="2098350"/>
            <a:ext cx="272726" cy="144016"/>
          </a:xfrm>
          <a:prstGeom prst="straightConnector1">
            <a:avLst/>
          </a:prstGeom>
          <a:ln w="57150" cap="sq">
            <a:solidFill>
              <a:schemeClr val="tx1"/>
            </a:solidFill>
            <a:round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326093" y="3519770"/>
            <a:ext cx="272726" cy="144016"/>
          </a:xfrm>
          <a:prstGeom prst="straightConnector1">
            <a:avLst/>
          </a:prstGeom>
          <a:ln w="57150" cap="sq">
            <a:solidFill>
              <a:schemeClr val="tx1"/>
            </a:solidFill>
            <a:round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6" name="TextBox 5125"/>
          <p:cNvSpPr txBox="1"/>
          <p:nvPr/>
        </p:nvSpPr>
        <p:spPr>
          <a:xfrm>
            <a:off x="6516216" y="2655674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  <a:latin typeface="HelveticaNeueLT Pro 45 Lt" pitchFamily="34" charset="0"/>
              </a:rPr>
              <a:t>WRONG!</a:t>
            </a:r>
            <a:endParaRPr lang="en-GB" b="1" dirty="0">
              <a:solidFill>
                <a:srgbClr val="FF0000"/>
              </a:solidFill>
              <a:latin typeface="HelveticaNeueLT Pro 45 Lt" pitchFamily="34" charset="0"/>
            </a:endParaRPr>
          </a:p>
        </p:txBody>
      </p:sp>
      <p:sp>
        <p:nvSpPr>
          <p:cNvPr id="5129" name="Oval 5128"/>
          <p:cNvSpPr/>
          <p:nvPr/>
        </p:nvSpPr>
        <p:spPr>
          <a:xfrm>
            <a:off x="8649272" y="2132437"/>
            <a:ext cx="306280" cy="2075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7873954" y="4238844"/>
            <a:ext cx="306280" cy="2075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89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123" grpId="0" animBg="1"/>
      <p:bldP spid="40" grpId="0" animBg="1"/>
      <p:bldP spid="5126" grpId="0"/>
      <p:bldP spid="5126" grpId="1"/>
      <p:bldP spid="5129" grpId="0" animBg="1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96875" y="808038"/>
            <a:ext cx="4413250" cy="3090862"/>
            <a:chOff x="396875" y="808038"/>
            <a:chExt cx="4413250" cy="3090862"/>
          </a:xfrm>
        </p:grpSpPr>
        <p:sp>
          <p:nvSpPr>
            <p:cNvPr id="21" name="Rounded Rectangle 20"/>
            <p:cNvSpPr/>
            <p:nvPr/>
          </p:nvSpPr>
          <p:spPr>
            <a:xfrm>
              <a:off x="1403350" y="841375"/>
              <a:ext cx="3362325" cy="3024188"/>
            </a:xfrm>
            <a:prstGeom prst="roundRect">
              <a:avLst>
                <a:gd name="adj" fmla="val 4570"/>
              </a:avLst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>
                <a:latin typeface="HelveticaNeueLT Pro 45 Lt" pitchFamily="34" charset="0"/>
                <a:cs typeface="Arial" pitchFamily="34" charset="0"/>
              </a:endParaRPr>
            </a:p>
          </p:txBody>
        </p:sp>
        <p:sp>
          <p:nvSpPr>
            <p:cNvPr id="6148" name="Text Box 5"/>
            <p:cNvSpPr txBox="1">
              <a:spLocks noChangeArrowheads="1"/>
            </p:cNvSpPr>
            <p:nvPr/>
          </p:nvSpPr>
          <p:spPr bwMode="auto">
            <a:xfrm>
              <a:off x="1381125" y="841375"/>
              <a:ext cx="342900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5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9pPr>
            </a:lstStyle>
            <a:p>
              <a:pPr algn="ctr"/>
              <a:r>
                <a:rPr lang="es-ES_tradnl" sz="2000" b="1">
                  <a:solidFill>
                    <a:srgbClr val="BC1E0A"/>
                  </a:solidFill>
                  <a:latin typeface="HelveticaNeueLT Pro 45 Lt" pitchFamily="34" charset="0"/>
                  <a:cs typeface="Arial" pitchFamily="34" charset="0"/>
                </a:rPr>
                <a:t>Yeast-two hybrid (Y2H)</a:t>
              </a:r>
            </a:p>
          </p:txBody>
        </p:sp>
        <p:pic>
          <p:nvPicPr>
            <p:cNvPr id="6149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4850" y="2930525"/>
              <a:ext cx="1843088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50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813" y="1449388"/>
              <a:ext cx="3140075" cy="1366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Left Brace 2"/>
            <p:cNvSpPr/>
            <p:nvPr/>
          </p:nvSpPr>
          <p:spPr>
            <a:xfrm>
              <a:off x="1116013" y="841375"/>
              <a:ext cx="142875" cy="3024188"/>
            </a:xfrm>
            <a:prstGeom prst="leftBrac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>
                <a:latin typeface="HelveticaNeueLT Pro 45 Lt" pitchFamily="34" charset="0"/>
                <a:cs typeface="Arial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-917574" y="2122487"/>
              <a:ext cx="3090862" cy="4619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GB" dirty="0">
                  <a:solidFill>
                    <a:schemeClr val="accent6">
                      <a:lumMod val="75000"/>
                    </a:schemeClr>
                  </a:solidFill>
                  <a:latin typeface="HelveticaNeueLT Pro 45 Lt" pitchFamily="34" charset="0"/>
                  <a:ea typeface="Geneva" charset="-128"/>
                  <a:cs typeface="Arial" pitchFamily="34" charset="0"/>
                </a:rPr>
                <a:t>High-throughput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12725" y="4259263"/>
            <a:ext cx="8823325" cy="1906587"/>
            <a:chOff x="212725" y="4259263"/>
            <a:chExt cx="8823325" cy="1906587"/>
          </a:xfrm>
        </p:grpSpPr>
        <p:pic>
          <p:nvPicPr>
            <p:cNvPr id="6151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7875" y="4770438"/>
              <a:ext cx="1182688" cy="1285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52" name="Pictur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200" y="4751388"/>
              <a:ext cx="1114425" cy="132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54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3988" y="4676775"/>
              <a:ext cx="3765550" cy="142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ight Arrow 24"/>
            <p:cNvSpPr/>
            <p:nvPr/>
          </p:nvSpPr>
          <p:spPr>
            <a:xfrm>
              <a:off x="2770188" y="5438775"/>
              <a:ext cx="474662" cy="14922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>
                <a:latin typeface="HelveticaNeueLT Pro 45 Lt" pitchFamily="34" charset="0"/>
                <a:cs typeface="Arial" pitchFamily="34" charset="0"/>
              </a:endParaRPr>
            </a:p>
          </p:txBody>
        </p:sp>
        <p:sp>
          <p:nvSpPr>
            <p:cNvPr id="26" name="Right Arrow 25"/>
            <p:cNvSpPr/>
            <p:nvPr/>
          </p:nvSpPr>
          <p:spPr>
            <a:xfrm>
              <a:off x="4602163" y="5438775"/>
              <a:ext cx="474662" cy="14922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>
                <a:latin typeface="HelveticaNeueLT Pro 45 Lt" pitchFamily="34" charset="0"/>
                <a:cs typeface="Arial" pitchFamily="34" charset="0"/>
              </a:endParaRPr>
            </a:p>
          </p:txBody>
        </p:sp>
        <p:sp>
          <p:nvSpPr>
            <p:cNvPr id="6157" name="Text Box 5"/>
            <p:cNvSpPr txBox="1">
              <a:spLocks noChangeArrowheads="1"/>
            </p:cNvSpPr>
            <p:nvPr/>
          </p:nvSpPr>
          <p:spPr bwMode="auto">
            <a:xfrm>
              <a:off x="3519488" y="4265613"/>
              <a:ext cx="3429000" cy="401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5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9pPr>
            </a:lstStyle>
            <a:p>
              <a:pPr algn="ctr"/>
              <a:r>
                <a:rPr lang="es-ES_tradnl" sz="2000" b="1">
                  <a:solidFill>
                    <a:srgbClr val="BC1E0A"/>
                  </a:solidFill>
                  <a:latin typeface="HelveticaNeueLT Pro 45 Lt" pitchFamily="34" charset="0"/>
                  <a:cs typeface="Arial" pitchFamily="34" charset="0"/>
                </a:rPr>
                <a:t>X-ray diffraction studies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403350" y="4259263"/>
              <a:ext cx="7632700" cy="1900237"/>
            </a:xfrm>
            <a:prstGeom prst="roundRect">
              <a:avLst>
                <a:gd name="adj" fmla="val 5652"/>
              </a:avLst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>
                <a:latin typeface="HelveticaNeueLT Pro 45 Lt" pitchFamily="34" charset="0"/>
                <a:cs typeface="Arial" pitchFamily="34" charset="0"/>
              </a:endParaRPr>
            </a:p>
          </p:txBody>
        </p:sp>
        <p:sp>
          <p:nvSpPr>
            <p:cNvPr id="20" name="Left Brace 19"/>
            <p:cNvSpPr/>
            <p:nvPr/>
          </p:nvSpPr>
          <p:spPr>
            <a:xfrm>
              <a:off x="1116013" y="4270375"/>
              <a:ext cx="142875" cy="1871663"/>
            </a:xfrm>
            <a:prstGeom prst="leftBrac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>
                <a:latin typeface="HelveticaNeueLT Pro 45 Lt" pitchFamily="34" charset="0"/>
                <a:cs typeface="Arial" pitchFamily="34" charset="0"/>
              </a:endParaRPr>
            </a:p>
          </p:txBody>
        </p:sp>
        <p:sp>
          <p:nvSpPr>
            <p:cNvPr id="6162" name="TextBox 22"/>
            <p:cNvSpPr txBox="1">
              <a:spLocks noChangeArrowheads="1"/>
            </p:cNvSpPr>
            <p:nvPr/>
          </p:nvSpPr>
          <p:spPr bwMode="auto">
            <a:xfrm rot="16200000">
              <a:off x="-325437" y="4797425"/>
              <a:ext cx="1906587" cy="83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9pPr>
            </a:lstStyle>
            <a:p>
              <a:pPr algn="ctr"/>
              <a:r>
                <a:rPr lang="en-GB">
                  <a:solidFill>
                    <a:srgbClr val="00B050"/>
                  </a:solidFill>
                  <a:latin typeface="HelveticaNeueLT Pro 45 Lt" pitchFamily="34" charset="0"/>
                  <a:cs typeface="Arial" pitchFamily="34" charset="0"/>
                </a:rPr>
                <a:t>Low-throughput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902200" y="900113"/>
            <a:ext cx="4133850" cy="2927350"/>
            <a:chOff x="4902200" y="900113"/>
            <a:chExt cx="4133850" cy="2927350"/>
          </a:xfrm>
        </p:grpSpPr>
        <p:sp>
          <p:nvSpPr>
            <p:cNvPr id="6147" name="Text Box 6"/>
            <p:cNvSpPr txBox="1">
              <a:spLocks noChangeArrowheads="1"/>
            </p:cNvSpPr>
            <p:nvPr/>
          </p:nvSpPr>
          <p:spPr bwMode="auto">
            <a:xfrm>
              <a:off x="4902200" y="900113"/>
              <a:ext cx="4133850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5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9pPr>
            </a:lstStyle>
            <a:p>
              <a:pPr algn="ctr"/>
              <a:r>
                <a:rPr lang="es-ES_tradnl" sz="2000" b="1" dirty="0" err="1">
                  <a:solidFill>
                    <a:srgbClr val="BC1E0A"/>
                  </a:solidFill>
                  <a:latin typeface="HelveticaNeueLT Pro 45 Lt" pitchFamily="34" charset="0"/>
                  <a:cs typeface="Arial" pitchFamily="34" charset="0"/>
                </a:rPr>
                <a:t>Tandem</a:t>
              </a:r>
              <a:r>
                <a:rPr lang="es-ES_tradnl" sz="2000" b="1" dirty="0">
                  <a:solidFill>
                    <a:srgbClr val="BC1E0A"/>
                  </a:solidFill>
                  <a:latin typeface="HelveticaNeueLT Pro 45 Lt" pitchFamily="34" charset="0"/>
                  <a:cs typeface="Arial" pitchFamily="34" charset="0"/>
                </a:rPr>
                <a:t> </a:t>
              </a:r>
              <a:r>
                <a:rPr lang="es-ES_tradnl" sz="2000" b="1" dirty="0" err="1">
                  <a:solidFill>
                    <a:srgbClr val="BC1E0A"/>
                  </a:solidFill>
                  <a:latin typeface="HelveticaNeueLT Pro 45 Lt" pitchFamily="34" charset="0"/>
                  <a:cs typeface="Arial" pitchFamily="34" charset="0"/>
                </a:rPr>
                <a:t>affinity</a:t>
              </a:r>
              <a:r>
                <a:rPr lang="es-ES_tradnl" sz="2000" b="1" dirty="0">
                  <a:solidFill>
                    <a:srgbClr val="BC1E0A"/>
                  </a:solidFill>
                  <a:latin typeface="HelveticaNeueLT Pro 45 Lt" pitchFamily="34" charset="0"/>
                  <a:cs typeface="Arial" pitchFamily="34" charset="0"/>
                </a:rPr>
                <a:t> </a:t>
              </a:r>
              <a:r>
                <a:rPr lang="es-ES_tradnl" sz="2000" b="1" dirty="0" err="1">
                  <a:solidFill>
                    <a:srgbClr val="BC1E0A"/>
                  </a:solidFill>
                  <a:latin typeface="HelveticaNeueLT Pro 45 Lt" pitchFamily="34" charset="0"/>
                  <a:cs typeface="Arial" pitchFamily="34" charset="0"/>
                </a:rPr>
                <a:t>purification</a:t>
              </a:r>
              <a:r>
                <a:rPr lang="es-ES_tradnl" sz="2000" b="1" dirty="0">
                  <a:solidFill>
                    <a:srgbClr val="BC1E0A"/>
                  </a:solidFill>
                  <a:latin typeface="HelveticaNeueLT Pro 45 Lt" pitchFamily="34" charset="0"/>
                  <a:cs typeface="Arial" pitchFamily="34" charset="0"/>
                </a:rPr>
                <a:t>+ </a:t>
              </a:r>
              <a:r>
                <a:rPr lang="es-ES_tradnl" sz="2000" b="1" dirty="0" err="1">
                  <a:solidFill>
                    <a:srgbClr val="BC1E0A"/>
                  </a:solidFill>
                  <a:latin typeface="HelveticaNeueLT Pro 45 Lt" pitchFamily="34" charset="0"/>
                  <a:cs typeface="Arial" pitchFamily="34" charset="0"/>
                </a:rPr>
                <a:t>mass</a:t>
              </a:r>
              <a:r>
                <a:rPr lang="es-ES_tradnl" sz="2000" b="1" dirty="0">
                  <a:solidFill>
                    <a:srgbClr val="BC1E0A"/>
                  </a:solidFill>
                  <a:latin typeface="HelveticaNeueLT Pro 45 Lt" pitchFamily="34" charset="0"/>
                  <a:cs typeface="Arial" pitchFamily="34" charset="0"/>
                </a:rPr>
                <a:t> </a:t>
              </a:r>
              <a:r>
                <a:rPr lang="es-ES_tradnl" sz="2000" b="1" dirty="0" err="1">
                  <a:solidFill>
                    <a:srgbClr val="BC1E0A"/>
                  </a:solidFill>
                  <a:latin typeface="HelveticaNeueLT Pro 45 Lt" pitchFamily="34" charset="0"/>
                  <a:cs typeface="Arial" pitchFamily="34" charset="0"/>
                </a:rPr>
                <a:t>spectrometry</a:t>
              </a:r>
              <a:r>
                <a:rPr lang="es-ES_tradnl" sz="2000" b="1" dirty="0">
                  <a:solidFill>
                    <a:srgbClr val="BC1E0A"/>
                  </a:solidFill>
                  <a:latin typeface="HelveticaNeueLT Pro 45 Lt" pitchFamily="34" charset="0"/>
                  <a:cs typeface="Arial" pitchFamily="34" charset="0"/>
                </a:rPr>
                <a:t> (TAP-MS)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4902200" y="900113"/>
              <a:ext cx="4133850" cy="2927350"/>
            </a:xfrm>
            <a:prstGeom prst="roundRect">
              <a:avLst>
                <a:gd name="adj" fmla="val 2522"/>
              </a:avLst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>
                <a:latin typeface="HelveticaNeueLT Pro 45 Lt" pitchFamily="34" charset="0"/>
                <a:cs typeface="Arial" pitchFamily="34" charset="0"/>
              </a:endParaRPr>
            </a:p>
          </p:txBody>
        </p:sp>
        <p:pic>
          <p:nvPicPr>
            <p:cNvPr id="6163" name="Imagen 6" descr="massspec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825" y="1811338"/>
              <a:ext cx="3811588" cy="188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TextBox 22"/>
          <p:cNvSpPr txBox="1"/>
          <p:nvPr/>
        </p:nvSpPr>
        <p:spPr>
          <a:xfrm>
            <a:off x="323850" y="115888"/>
            <a:ext cx="8424863" cy="585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/>
              <a:t>Protein-protein interaction detection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2989" y="1772816"/>
            <a:ext cx="7057404" cy="15696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elveticaNeueLT Pro 45 Lt" pitchFamily="34" charset="0"/>
              </a:rPr>
              <a:t>No single method can accurately reproduce a true binary interaction observed under physiological conditions – every interaction detected experimentally is fundamentally </a:t>
            </a:r>
            <a:r>
              <a:rPr lang="en-GB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elveticaNeueLT Pro 45 Lt" pitchFamily="34" charset="0"/>
              </a:rPr>
              <a:t>artefactual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elveticaNeueLT Pro 45 Lt" pitchFamily="34" charset="0"/>
              </a:rPr>
              <a:t>.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HelveticaNeueLT Pro 45 L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17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44444E-6 L -0.13906 0.4298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62" y="2148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07407E-6 L -0.37239 0.42824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28" y="2141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0.23837 0.02361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10" y="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23850" y="115888"/>
            <a:ext cx="8424863" cy="585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/>
              <a:t>Protein-protein interaction detection methods</a:t>
            </a:r>
          </a:p>
        </p:txBody>
      </p:sp>
      <p:pic>
        <p:nvPicPr>
          <p:cNvPr id="12290" name="Picture 2" descr="An external file that holds a picture, illustration, etc.&#10;Object name is nihms79432f4.jpg Object name is nihms79432f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37" y="620688"/>
            <a:ext cx="6356015" cy="577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979712" y="6402814"/>
            <a:ext cx="5184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accent1"/>
                </a:solidFill>
              </a:rPr>
              <a:t>Braun et al., Nat Methods, 2008, PMID</a:t>
            </a:r>
            <a:r>
              <a:rPr lang="en-GB" sz="1600" dirty="0">
                <a:solidFill>
                  <a:schemeClr val="accent1"/>
                </a:solidFill>
              </a:rPr>
              <a:t>: </a:t>
            </a:r>
            <a:r>
              <a:rPr lang="en-GB" sz="1600" dirty="0" smtClean="0">
                <a:solidFill>
                  <a:schemeClr val="accent1"/>
                </a:solidFill>
              </a:rPr>
              <a:t>19060903</a:t>
            </a:r>
            <a:r>
              <a:rPr lang="en-GB" sz="1600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985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Content Placeholder 3" descr="protein-protein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996" r="-29996"/>
          <a:stretch>
            <a:fillRect/>
          </a:stretch>
        </p:blipFill>
        <p:spPr bwMode="auto">
          <a:xfrm>
            <a:off x="-828675" y="2047875"/>
            <a:ext cx="5524500" cy="303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3" name="Group 5"/>
          <p:cNvGrpSpPr>
            <a:grpSpLocks/>
          </p:cNvGrpSpPr>
          <p:nvPr/>
        </p:nvGrpSpPr>
        <p:grpSpPr bwMode="auto">
          <a:xfrm>
            <a:off x="5357813" y="1373188"/>
            <a:ext cx="3216275" cy="3973512"/>
            <a:chOff x="3078" y="1208"/>
            <a:chExt cx="2026" cy="2503"/>
          </a:xfrm>
        </p:grpSpPr>
        <p:grpSp>
          <p:nvGrpSpPr>
            <p:cNvPr id="7191" name="Group 6"/>
            <p:cNvGrpSpPr>
              <a:grpSpLocks/>
            </p:cNvGrpSpPr>
            <p:nvPr/>
          </p:nvGrpSpPr>
          <p:grpSpPr bwMode="auto">
            <a:xfrm>
              <a:off x="3078" y="1208"/>
              <a:ext cx="2026" cy="2503"/>
              <a:chOff x="1202" y="2463"/>
              <a:chExt cx="943" cy="1330"/>
            </a:xfrm>
          </p:grpSpPr>
          <p:sp>
            <p:nvSpPr>
              <p:cNvPr id="7207" name="Freeform 7"/>
              <p:cNvSpPr>
                <a:spLocks/>
              </p:cNvSpPr>
              <p:nvPr/>
            </p:nvSpPr>
            <p:spPr bwMode="auto">
              <a:xfrm rot="-3925968">
                <a:off x="1043" y="2777"/>
                <a:ext cx="915" cy="598"/>
              </a:xfrm>
              <a:custGeom>
                <a:avLst/>
                <a:gdLst>
                  <a:gd name="T0" fmla="*/ 817 w 915"/>
                  <a:gd name="T1" fmla="*/ 151 h 598"/>
                  <a:gd name="T2" fmla="*/ 499 w 915"/>
                  <a:gd name="T3" fmla="*/ 15 h 598"/>
                  <a:gd name="T4" fmla="*/ 136 w 915"/>
                  <a:gd name="T5" fmla="*/ 61 h 598"/>
                  <a:gd name="T6" fmla="*/ 0 w 915"/>
                  <a:gd name="T7" fmla="*/ 333 h 598"/>
                  <a:gd name="T8" fmla="*/ 136 w 915"/>
                  <a:gd name="T9" fmla="*/ 560 h 598"/>
                  <a:gd name="T10" fmla="*/ 318 w 915"/>
                  <a:gd name="T11" fmla="*/ 560 h 598"/>
                  <a:gd name="T12" fmla="*/ 363 w 915"/>
                  <a:gd name="T13" fmla="*/ 423 h 598"/>
                  <a:gd name="T14" fmla="*/ 454 w 915"/>
                  <a:gd name="T15" fmla="*/ 287 h 598"/>
                  <a:gd name="T16" fmla="*/ 590 w 915"/>
                  <a:gd name="T17" fmla="*/ 378 h 598"/>
                  <a:gd name="T18" fmla="*/ 771 w 915"/>
                  <a:gd name="T19" fmla="*/ 423 h 598"/>
                  <a:gd name="T20" fmla="*/ 907 w 915"/>
                  <a:gd name="T21" fmla="*/ 287 h 598"/>
                  <a:gd name="T22" fmla="*/ 817 w 915"/>
                  <a:gd name="T23" fmla="*/ 151 h 59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15"/>
                  <a:gd name="T37" fmla="*/ 0 h 598"/>
                  <a:gd name="T38" fmla="*/ 915 w 915"/>
                  <a:gd name="T39" fmla="*/ 598 h 59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15" h="598">
                    <a:moveTo>
                      <a:pt x="817" y="151"/>
                    </a:moveTo>
                    <a:cubicBezTo>
                      <a:pt x="749" y="106"/>
                      <a:pt x="612" y="30"/>
                      <a:pt x="499" y="15"/>
                    </a:cubicBezTo>
                    <a:cubicBezTo>
                      <a:pt x="386" y="0"/>
                      <a:pt x="219" y="8"/>
                      <a:pt x="136" y="61"/>
                    </a:cubicBezTo>
                    <a:cubicBezTo>
                      <a:pt x="53" y="114"/>
                      <a:pt x="0" y="250"/>
                      <a:pt x="0" y="333"/>
                    </a:cubicBezTo>
                    <a:cubicBezTo>
                      <a:pt x="0" y="416"/>
                      <a:pt x="83" y="522"/>
                      <a:pt x="136" y="560"/>
                    </a:cubicBezTo>
                    <a:cubicBezTo>
                      <a:pt x="189" y="598"/>
                      <a:pt x="280" y="583"/>
                      <a:pt x="318" y="560"/>
                    </a:cubicBezTo>
                    <a:cubicBezTo>
                      <a:pt x="356" y="537"/>
                      <a:pt x="340" y="469"/>
                      <a:pt x="363" y="423"/>
                    </a:cubicBezTo>
                    <a:cubicBezTo>
                      <a:pt x="386" y="377"/>
                      <a:pt x="416" y="294"/>
                      <a:pt x="454" y="287"/>
                    </a:cubicBezTo>
                    <a:cubicBezTo>
                      <a:pt x="492" y="280"/>
                      <a:pt x="537" y="355"/>
                      <a:pt x="590" y="378"/>
                    </a:cubicBezTo>
                    <a:cubicBezTo>
                      <a:pt x="643" y="401"/>
                      <a:pt x="718" y="438"/>
                      <a:pt x="771" y="423"/>
                    </a:cubicBezTo>
                    <a:cubicBezTo>
                      <a:pt x="824" y="408"/>
                      <a:pt x="899" y="332"/>
                      <a:pt x="907" y="287"/>
                    </a:cubicBezTo>
                    <a:cubicBezTo>
                      <a:pt x="915" y="242"/>
                      <a:pt x="885" y="196"/>
                      <a:pt x="817" y="151"/>
                    </a:cubicBezTo>
                    <a:close/>
                  </a:path>
                </a:pathLst>
              </a:custGeom>
              <a:solidFill>
                <a:srgbClr val="FFFF66"/>
              </a:solidFill>
              <a:ln w="9525">
                <a:solidFill>
                  <a:srgbClr val="FFCC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08" name="Freeform 8"/>
              <p:cNvSpPr>
                <a:spLocks/>
              </p:cNvSpPr>
              <p:nvPr/>
            </p:nvSpPr>
            <p:spPr bwMode="auto">
              <a:xfrm rot="-3925968">
                <a:off x="1571" y="2928"/>
                <a:ext cx="301" cy="355"/>
              </a:xfrm>
              <a:custGeom>
                <a:avLst/>
                <a:gdLst>
                  <a:gd name="T0" fmla="*/ 5081 w 235"/>
                  <a:gd name="T1" fmla="*/ 15 h 355"/>
                  <a:gd name="T2" fmla="*/ 0 w 235"/>
                  <a:gd name="T3" fmla="*/ 196 h 355"/>
                  <a:gd name="T4" fmla="*/ 5081 w 235"/>
                  <a:gd name="T5" fmla="*/ 332 h 355"/>
                  <a:gd name="T6" fmla="*/ 20017 w 235"/>
                  <a:gd name="T7" fmla="*/ 332 h 355"/>
                  <a:gd name="T8" fmla="*/ 25078 w 235"/>
                  <a:gd name="T9" fmla="*/ 241 h 355"/>
                  <a:gd name="T10" fmla="*/ 15010 w 235"/>
                  <a:gd name="T11" fmla="*/ 105 h 355"/>
                  <a:gd name="T12" fmla="*/ 5081 w 235"/>
                  <a:gd name="T13" fmla="*/ 15 h 35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35"/>
                  <a:gd name="T22" fmla="*/ 0 h 355"/>
                  <a:gd name="T23" fmla="*/ 235 w 235"/>
                  <a:gd name="T24" fmla="*/ 355 h 35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35" h="355">
                    <a:moveTo>
                      <a:pt x="46" y="15"/>
                    </a:moveTo>
                    <a:cubicBezTo>
                      <a:pt x="23" y="30"/>
                      <a:pt x="0" y="143"/>
                      <a:pt x="0" y="196"/>
                    </a:cubicBezTo>
                    <a:cubicBezTo>
                      <a:pt x="0" y="249"/>
                      <a:pt x="16" y="309"/>
                      <a:pt x="46" y="332"/>
                    </a:cubicBezTo>
                    <a:cubicBezTo>
                      <a:pt x="76" y="355"/>
                      <a:pt x="152" y="347"/>
                      <a:pt x="182" y="332"/>
                    </a:cubicBezTo>
                    <a:cubicBezTo>
                      <a:pt x="212" y="317"/>
                      <a:pt x="235" y="279"/>
                      <a:pt x="227" y="241"/>
                    </a:cubicBezTo>
                    <a:cubicBezTo>
                      <a:pt x="219" y="203"/>
                      <a:pt x="166" y="143"/>
                      <a:pt x="136" y="105"/>
                    </a:cubicBezTo>
                    <a:cubicBezTo>
                      <a:pt x="106" y="67"/>
                      <a:pt x="69" y="0"/>
                      <a:pt x="46" y="15"/>
                    </a:cubicBezTo>
                    <a:close/>
                  </a:path>
                </a:pathLst>
              </a:custGeom>
              <a:solidFill>
                <a:srgbClr val="FF6600"/>
              </a:solidFill>
              <a:ln w="9525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09" name="Freeform 9"/>
              <p:cNvSpPr>
                <a:spLocks/>
              </p:cNvSpPr>
              <p:nvPr/>
            </p:nvSpPr>
            <p:spPr bwMode="auto">
              <a:xfrm rot="-3925968">
                <a:off x="1174" y="2822"/>
                <a:ext cx="1330" cy="612"/>
              </a:xfrm>
              <a:custGeom>
                <a:avLst/>
                <a:gdLst>
                  <a:gd name="T0" fmla="*/ 416 w 1330"/>
                  <a:gd name="T1" fmla="*/ 272 h 612"/>
                  <a:gd name="T2" fmla="*/ 280 w 1330"/>
                  <a:gd name="T3" fmla="*/ 317 h 612"/>
                  <a:gd name="T4" fmla="*/ 235 w 1330"/>
                  <a:gd name="T5" fmla="*/ 272 h 612"/>
                  <a:gd name="T6" fmla="*/ 99 w 1330"/>
                  <a:gd name="T7" fmla="*/ 317 h 612"/>
                  <a:gd name="T8" fmla="*/ 53 w 1330"/>
                  <a:gd name="T9" fmla="*/ 499 h 612"/>
                  <a:gd name="T10" fmla="*/ 416 w 1330"/>
                  <a:gd name="T11" fmla="*/ 589 h 612"/>
                  <a:gd name="T12" fmla="*/ 915 w 1330"/>
                  <a:gd name="T13" fmla="*/ 589 h 612"/>
                  <a:gd name="T14" fmla="*/ 1233 w 1330"/>
                  <a:gd name="T15" fmla="*/ 453 h 612"/>
                  <a:gd name="T16" fmla="*/ 1323 w 1330"/>
                  <a:gd name="T17" fmla="*/ 317 h 612"/>
                  <a:gd name="T18" fmla="*/ 1278 w 1330"/>
                  <a:gd name="T19" fmla="*/ 181 h 612"/>
                  <a:gd name="T20" fmla="*/ 1187 w 1330"/>
                  <a:gd name="T21" fmla="*/ 45 h 612"/>
                  <a:gd name="T22" fmla="*/ 1097 w 1330"/>
                  <a:gd name="T23" fmla="*/ 0 h 612"/>
                  <a:gd name="T24" fmla="*/ 1051 w 1330"/>
                  <a:gd name="T25" fmla="*/ 45 h 612"/>
                  <a:gd name="T26" fmla="*/ 961 w 1330"/>
                  <a:gd name="T27" fmla="*/ 136 h 612"/>
                  <a:gd name="T28" fmla="*/ 825 w 1330"/>
                  <a:gd name="T29" fmla="*/ 136 h 612"/>
                  <a:gd name="T30" fmla="*/ 779 w 1330"/>
                  <a:gd name="T31" fmla="*/ 181 h 612"/>
                  <a:gd name="T32" fmla="*/ 825 w 1330"/>
                  <a:gd name="T33" fmla="*/ 272 h 612"/>
                  <a:gd name="T34" fmla="*/ 825 w 1330"/>
                  <a:gd name="T35" fmla="*/ 362 h 612"/>
                  <a:gd name="T36" fmla="*/ 734 w 1330"/>
                  <a:gd name="T37" fmla="*/ 362 h 612"/>
                  <a:gd name="T38" fmla="*/ 598 w 1330"/>
                  <a:gd name="T39" fmla="*/ 408 h 612"/>
                  <a:gd name="T40" fmla="*/ 507 w 1330"/>
                  <a:gd name="T41" fmla="*/ 362 h 612"/>
                  <a:gd name="T42" fmla="*/ 462 w 1330"/>
                  <a:gd name="T43" fmla="*/ 272 h 612"/>
                  <a:gd name="T44" fmla="*/ 416 w 1330"/>
                  <a:gd name="T45" fmla="*/ 272 h 6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330"/>
                  <a:gd name="T70" fmla="*/ 0 h 612"/>
                  <a:gd name="T71" fmla="*/ 1330 w 1330"/>
                  <a:gd name="T72" fmla="*/ 612 h 6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330" h="612">
                    <a:moveTo>
                      <a:pt x="416" y="272"/>
                    </a:moveTo>
                    <a:cubicBezTo>
                      <a:pt x="386" y="279"/>
                      <a:pt x="310" y="317"/>
                      <a:pt x="280" y="317"/>
                    </a:cubicBezTo>
                    <a:cubicBezTo>
                      <a:pt x="250" y="317"/>
                      <a:pt x="265" y="272"/>
                      <a:pt x="235" y="272"/>
                    </a:cubicBezTo>
                    <a:cubicBezTo>
                      <a:pt x="205" y="272"/>
                      <a:pt x="129" y="279"/>
                      <a:pt x="99" y="317"/>
                    </a:cubicBezTo>
                    <a:cubicBezTo>
                      <a:pt x="69" y="355"/>
                      <a:pt x="0" y="454"/>
                      <a:pt x="53" y="499"/>
                    </a:cubicBezTo>
                    <a:cubicBezTo>
                      <a:pt x="106" y="544"/>
                      <a:pt x="272" y="574"/>
                      <a:pt x="416" y="589"/>
                    </a:cubicBezTo>
                    <a:cubicBezTo>
                      <a:pt x="560" y="604"/>
                      <a:pt x="779" y="612"/>
                      <a:pt x="915" y="589"/>
                    </a:cubicBezTo>
                    <a:cubicBezTo>
                      <a:pt x="1051" y="566"/>
                      <a:pt x="1165" y="498"/>
                      <a:pt x="1233" y="453"/>
                    </a:cubicBezTo>
                    <a:cubicBezTo>
                      <a:pt x="1301" y="408"/>
                      <a:pt x="1316" y="362"/>
                      <a:pt x="1323" y="317"/>
                    </a:cubicBezTo>
                    <a:cubicBezTo>
                      <a:pt x="1330" y="272"/>
                      <a:pt x="1301" y="226"/>
                      <a:pt x="1278" y="181"/>
                    </a:cubicBezTo>
                    <a:cubicBezTo>
                      <a:pt x="1255" y="136"/>
                      <a:pt x="1217" y="75"/>
                      <a:pt x="1187" y="45"/>
                    </a:cubicBezTo>
                    <a:cubicBezTo>
                      <a:pt x="1157" y="15"/>
                      <a:pt x="1120" y="0"/>
                      <a:pt x="1097" y="0"/>
                    </a:cubicBezTo>
                    <a:cubicBezTo>
                      <a:pt x="1074" y="0"/>
                      <a:pt x="1074" y="22"/>
                      <a:pt x="1051" y="45"/>
                    </a:cubicBezTo>
                    <a:cubicBezTo>
                      <a:pt x="1028" y="68"/>
                      <a:pt x="999" y="121"/>
                      <a:pt x="961" y="136"/>
                    </a:cubicBezTo>
                    <a:cubicBezTo>
                      <a:pt x="923" y="151"/>
                      <a:pt x="855" y="129"/>
                      <a:pt x="825" y="136"/>
                    </a:cubicBezTo>
                    <a:cubicBezTo>
                      <a:pt x="795" y="143"/>
                      <a:pt x="779" y="158"/>
                      <a:pt x="779" y="181"/>
                    </a:cubicBezTo>
                    <a:cubicBezTo>
                      <a:pt x="779" y="204"/>
                      <a:pt x="817" y="242"/>
                      <a:pt x="825" y="272"/>
                    </a:cubicBezTo>
                    <a:cubicBezTo>
                      <a:pt x="833" y="302"/>
                      <a:pt x="840" y="347"/>
                      <a:pt x="825" y="362"/>
                    </a:cubicBezTo>
                    <a:cubicBezTo>
                      <a:pt x="810" y="377"/>
                      <a:pt x="772" y="354"/>
                      <a:pt x="734" y="362"/>
                    </a:cubicBezTo>
                    <a:cubicBezTo>
                      <a:pt x="696" y="370"/>
                      <a:pt x="636" y="408"/>
                      <a:pt x="598" y="408"/>
                    </a:cubicBezTo>
                    <a:cubicBezTo>
                      <a:pt x="560" y="408"/>
                      <a:pt x="530" y="385"/>
                      <a:pt x="507" y="362"/>
                    </a:cubicBezTo>
                    <a:cubicBezTo>
                      <a:pt x="484" y="339"/>
                      <a:pt x="477" y="287"/>
                      <a:pt x="462" y="272"/>
                    </a:cubicBezTo>
                    <a:cubicBezTo>
                      <a:pt x="447" y="257"/>
                      <a:pt x="446" y="265"/>
                      <a:pt x="416" y="272"/>
                    </a:cubicBezTo>
                    <a:close/>
                  </a:path>
                </a:pathLst>
              </a:custGeom>
              <a:solidFill>
                <a:srgbClr val="FFCC66"/>
              </a:solidFill>
              <a:ln w="9525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7192" name="Line 10"/>
            <p:cNvSpPr>
              <a:spLocks noChangeShapeType="1"/>
            </p:cNvSpPr>
            <p:nvPr/>
          </p:nvSpPr>
          <p:spPr bwMode="auto">
            <a:xfrm flipH="1">
              <a:off x="3814" y="2505"/>
              <a:ext cx="34" cy="33"/>
            </a:xfrm>
            <a:prstGeom prst="line">
              <a:avLst/>
            </a:prstGeom>
            <a:noFill/>
            <a:ln w="9525">
              <a:solidFill>
                <a:srgbClr val="A2470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7193" name="Line 11"/>
            <p:cNvSpPr>
              <a:spLocks noChangeShapeType="1"/>
            </p:cNvSpPr>
            <p:nvPr/>
          </p:nvSpPr>
          <p:spPr bwMode="auto">
            <a:xfrm flipH="1">
              <a:off x="3838" y="2533"/>
              <a:ext cx="39" cy="32"/>
            </a:xfrm>
            <a:prstGeom prst="line">
              <a:avLst/>
            </a:prstGeom>
            <a:noFill/>
            <a:ln w="9525">
              <a:solidFill>
                <a:srgbClr val="A2470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7194" name="Line 12"/>
            <p:cNvSpPr>
              <a:spLocks noChangeShapeType="1"/>
            </p:cNvSpPr>
            <p:nvPr/>
          </p:nvSpPr>
          <p:spPr bwMode="auto">
            <a:xfrm flipH="1">
              <a:off x="3857" y="2551"/>
              <a:ext cx="46" cy="42"/>
            </a:xfrm>
            <a:prstGeom prst="line">
              <a:avLst/>
            </a:prstGeom>
            <a:noFill/>
            <a:ln w="9525">
              <a:solidFill>
                <a:srgbClr val="A2470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7195" name="Line 13"/>
            <p:cNvSpPr>
              <a:spLocks noChangeShapeType="1"/>
            </p:cNvSpPr>
            <p:nvPr/>
          </p:nvSpPr>
          <p:spPr bwMode="auto">
            <a:xfrm flipH="1">
              <a:off x="3882" y="2573"/>
              <a:ext cx="43" cy="38"/>
            </a:xfrm>
            <a:prstGeom prst="line">
              <a:avLst/>
            </a:prstGeom>
            <a:noFill/>
            <a:ln w="9525">
              <a:solidFill>
                <a:srgbClr val="A2470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7196" name="Line 14"/>
            <p:cNvSpPr>
              <a:spLocks noChangeShapeType="1"/>
            </p:cNvSpPr>
            <p:nvPr/>
          </p:nvSpPr>
          <p:spPr bwMode="auto">
            <a:xfrm flipH="1">
              <a:off x="3901" y="2594"/>
              <a:ext cx="41" cy="34"/>
            </a:xfrm>
            <a:prstGeom prst="line">
              <a:avLst/>
            </a:prstGeom>
            <a:noFill/>
            <a:ln w="9525">
              <a:solidFill>
                <a:srgbClr val="A2470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7197" name="Line 15"/>
            <p:cNvSpPr>
              <a:spLocks noChangeShapeType="1"/>
            </p:cNvSpPr>
            <p:nvPr/>
          </p:nvSpPr>
          <p:spPr bwMode="auto">
            <a:xfrm flipH="1">
              <a:off x="3921" y="2611"/>
              <a:ext cx="48" cy="38"/>
            </a:xfrm>
            <a:prstGeom prst="line">
              <a:avLst/>
            </a:prstGeom>
            <a:noFill/>
            <a:ln w="9525">
              <a:solidFill>
                <a:srgbClr val="A2470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7198" name="Line 16"/>
            <p:cNvSpPr>
              <a:spLocks noChangeShapeType="1"/>
            </p:cNvSpPr>
            <p:nvPr/>
          </p:nvSpPr>
          <p:spPr bwMode="auto">
            <a:xfrm flipH="1">
              <a:off x="3945" y="2630"/>
              <a:ext cx="48" cy="39"/>
            </a:xfrm>
            <a:prstGeom prst="line">
              <a:avLst/>
            </a:prstGeom>
            <a:noFill/>
            <a:ln w="9525">
              <a:solidFill>
                <a:srgbClr val="A2470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7199" name="Line 17"/>
            <p:cNvSpPr>
              <a:spLocks noChangeShapeType="1"/>
            </p:cNvSpPr>
            <p:nvPr/>
          </p:nvSpPr>
          <p:spPr bwMode="auto">
            <a:xfrm>
              <a:off x="4553" y="2351"/>
              <a:ext cx="70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7200" name="Line 18"/>
            <p:cNvSpPr>
              <a:spLocks noChangeShapeType="1"/>
            </p:cNvSpPr>
            <p:nvPr/>
          </p:nvSpPr>
          <p:spPr bwMode="auto">
            <a:xfrm>
              <a:off x="4558" y="2377"/>
              <a:ext cx="58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7201" name="Line 19"/>
            <p:cNvSpPr>
              <a:spLocks noChangeShapeType="1"/>
            </p:cNvSpPr>
            <p:nvPr/>
          </p:nvSpPr>
          <p:spPr bwMode="auto">
            <a:xfrm>
              <a:off x="4563" y="2409"/>
              <a:ext cx="50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7202" name="Line 20"/>
            <p:cNvSpPr>
              <a:spLocks noChangeShapeType="1"/>
            </p:cNvSpPr>
            <p:nvPr/>
          </p:nvSpPr>
          <p:spPr bwMode="auto">
            <a:xfrm>
              <a:off x="4561" y="2437"/>
              <a:ext cx="48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7203" name="Line 21"/>
            <p:cNvSpPr>
              <a:spLocks noChangeShapeType="1"/>
            </p:cNvSpPr>
            <p:nvPr/>
          </p:nvSpPr>
          <p:spPr bwMode="auto">
            <a:xfrm>
              <a:off x="4556" y="2469"/>
              <a:ext cx="50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7204" name="Line 22"/>
            <p:cNvSpPr>
              <a:spLocks noChangeShapeType="1"/>
            </p:cNvSpPr>
            <p:nvPr/>
          </p:nvSpPr>
          <p:spPr bwMode="auto">
            <a:xfrm>
              <a:off x="4546" y="2500"/>
              <a:ext cx="63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7205" name="Line 23"/>
            <p:cNvSpPr>
              <a:spLocks noChangeShapeType="1"/>
            </p:cNvSpPr>
            <p:nvPr/>
          </p:nvSpPr>
          <p:spPr bwMode="auto">
            <a:xfrm>
              <a:off x="4537" y="2533"/>
              <a:ext cx="72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7206" name="Line 24"/>
            <p:cNvSpPr>
              <a:spLocks noChangeShapeType="1"/>
            </p:cNvSpPr>
            <p:nvPr/>
          </p:nvSpPr>
          <p:spPr bwMode="auto">
            <a:xfrm>
              <a:off x="4522" y="2567"/>
              <a:ext cx="89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3074988" y="1525589"/>
            <a:ext cx="4611688" cy="2065339"/>
            <a:chOff x="1937" y="1458"/>
            <a:chExt cx="2905" cy="1301"/>
          </a:xfrm>
        </p:grpSpPr>
        <p:sp>
          <p:nvSpPr>
            <p:cNvPr id="7188" name="Text Box 26"/>
            <p:cNvSpPr txBox="1">
              <a:spLocks noChangeArrowheads="1"/>
            </p:cNvSpPr>
            <p:nvPr/>
          </p:nvSpPr>
          <p:spPr bwMode="auto">
            <a:xfrm>
              <a:off x="1937" y="1458"/>
              <a:ext cx="224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457200" indent="-457200"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9pPr>
            </a:lstStyle>
            <a:p>
              <a:pPr eaLnBrk="1" hangingPunct="1">
                <a:spcBef>
                  <a:spcPts val="500"/>
                </a:spcBef>
                <a:spcAft>
                  <a:spcPts val="500"/>
                </a:spcAft>
              </a:pPr>
              <a:r>
                <a:rPr lang="en-GB" sz="2000" b="1" dirty="0" smtClean="0">
                  <a:solidFill>
                    <a:srgbClr val="CC3300"/>
                  </a:solidFill>
                  <a:cs typeface="Arial" pitchFamily="34" charset="0"/>
                </a:rPr>
                <a:t>interaction domains</a:t>
              </a:r>
              <a:endParaRPr lang="en-GB" sz="2000" b="1" dirty="0">
                <a:solidFill>
                  <a:srgbClr val="CC3300"/>
                </a:solidFill>
                <a:cs typeface="Arial" pitchFamily="34" charset="0"/>
              </a:endParaRPr>
            </a:p>
          </p:txBody>
        </p:sp>
        <p:sp>
          <p:nvSpPr>
            <p:cNvPr id="7189" name="Line 27"/>
            <p:cNvSpPr>
              <a:spLocks noChangeShapeType="1"/>
            </p:cNvSpPr>
            <p:nvPr/>
          </p:nvSpPr>
          <p:spPr bwMode="auto">
            <a:xfrm>
              <a:off x="3074" y="1708"/>
              <a:ext cx="1768" cy="884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7190" name="Line 28"/>
            <p:cNvSpPr>
              <a:spLocks noChangeShapeType="1"/>
            </p:cNvSpPr>
            <p:nvPr/>
          </p:nvSpPr>
          <p:spPr bwMode="auto">
            <a:xfrm>
              <a:off x="3074" y="1708"/>
              <a:ext cx="1054" cy="1051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1691295" y="5046663"/>
            <a:ext cx="5438253" cy="1695450"/>
            <a:chOff x="182" y="3196"/>
            <a:chExt cx="3483" cy="1094"/>
          </a:xfrm>
        </p:grpSpPr>
        <p:sp>
          <p:nvSpPr>
            <p:cNvPr id="7177" name="Rectangle 30"/>
            <p:cNvSpPr>
              <a:spLocks noChangeArrowheads="1"/>
            </p:cNvSpPr>
            <p:nvPr/>
          </p:nvSpPr>
          <p:spPr bwMode="auto">
            <a:xfrm>
              <a:off x="623" y="3854"/>
              <a:ext cx="2073" cy="56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FFCC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7178" name="Rectangle 31"/>
            <p:cNvSpPr>
              <a:spLocks noChangeArrowheads="1"/>
            </p:cNvSpPr>
            <p:nvPr/>
          </p:nvSpPr>
          <p:spPr bwMode="auto">
            <a:xfrm>
              <a:off x="624" y="4116"/>
              <a:ext cx="2674" cy="58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CC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7179" name="Rectangle 32"/>
            <p:cNvSpPr>
              <a:spLocks noChangeArrowheads="1"/>
            </p:cNvSpPr>
            <p:nvPr/>
          </p:nvSpPr>
          <p:spPr bwMode="auto">
            <a:xfrm>
              <a:off x="629" y="3580"/>
              <a:ext cx="735" cy="5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7180" name="Rectangle 33"/>
            <p:cNvSpPr>
              <a:spLocks noChangeArrowheads="1"/>
            </p:cNvSpPr>
            <p:nvPr/>
          </p:nvSpPr>
          <p:spPr bwMode="auto">
            <a:xfrm>
              <a:off x="743" y="3531"/>
              <a:ext cx="134" cy="153"/>
            </a:xfrm>
            <a:prstGeom prst="rect">
              <a:avLst/>
            </a:prstGeom>
            <a:solidFill>
              <a:schemeClr val="accent1">
                <a:alpha val="36862"/>
              </a:schemeClr>
            </a:solidFill>
            <a:ln w="9525">
              <a:solidFill>
                <a:srgbClr val="CC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2800">
                <a:solidFill>
                  <a:srgbClr val="CC3300"/>
                </a:solidFill>
                <a:cs typeface="Arial" pitchFamily="34" charset="0"/>
              </a:endParaRPr>
            </a:p>
          </p:txBody>
        </p:sp>
        <p:sp>
          <p:nvSpPr>
            <p:cNvPr id="7181" name="Rectangle 34"/>
            <p:cNvSpPr>
              <a:spLocks noChangeArrowheads="1"/>
            </p:cNvSpPr>
            <p:nvPr/>
          </p:nvSpPr>
          <p:spPr bwMode="auto">
            <a:xfrm>
              <a:off x="1099" y="3532"/>
              <a:ext cx="86" cy="153"/>
            </a:xfrm>
            <a:prstGeom prst="rect">
              <a:avLst/>
            </a:prstGeom>
            <a:solidFill>
              <a:schemeClr val="accent1">
                <a:alpha val="36862"/>
              </a:schemeClr>
            </a:solidFill>
            <a:ln w="9525">
              <a:solidFill>
                <a:srgbClr val="CC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7182" name="Rectangle 35"/>
            <p:cNvSpPr>
              <a:spLocks noChangeArrowheads="1"/>
            </p:cNvSpPr>
            <p:nvPr/>
          </p:nvSpPr>
          <p:spPr bwMode="auto">
            <a:xfrm>
              <a:off x="1992" y="3801"/>
              <a:ext cx="134" cy="153"/>
            </a:xfrm>
            <a:prstGeom prst="rect">
              <a:avLst/>
            </a:prstGeom>
            <a:solidFill>
              <a:schemeClr val="accent1">
                <a:alpha val="36862"/>
              </a:schemeClr>
            </a:solidFill>
            <a:ln w="9525">
              <a:solidFill>
                <a:srgbClr val="CC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2800">
                <a:solidFill>
                  <a:srgbClr val="CC3300"/>
                </a:solidFill>
                <a:cs typeface="Arial" pitchFamily="34" charset="0"/>
              </a:endParaRPr>
            </a:p>
          </p:txBody>
        </p:sp>
        <p:sp>
          <p:nvSpPr>
            <p:cNvPr id="7183" name="Rectangle 36"/>
            <p:cNvSpPr>
              <a:spLocks noChangeArrowheads="1"/>
            </p:cNvSpPr>
            <p:nvPr/>
          </p:nvSpPr>
          <p:spPr bwMode="auto">
            <a:xfrm>
              <a:off x="1217" y="4072"/>
              <a:ext cx="86" cy="153"/>
            </a:xfrm>
            <a:prstGeom prst="rect">
              <a:avLst/>
            </a:prstGeom>
            <a:solidFill>
              <a:schemeClr val="accent1">
                <a:alpha val="36862"/>
              </a:schemeClr>
            </a:solidFill>
            <a:ln w="9525">
              <a:solidFill>
                <a:srgbClr val="CC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7184" name="Text Box 37"/>
            <p:cNvSpPr txBox="1">
              <a:spLocks noChangeArrowheads="1"/>
            </p:cNvSpPr>
            <p:nvPr/>
          </p:nvSpPr>
          <p:spPr bwMode="auto">
            <a:xfrm>
              <a:off x="182" y="3222"/>
              <a:ext cx="3483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457200" indent="-457200"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Geneva"/>
                  <a:cs typeface="Geneva"/>
                </a:defRPr>
              </a:lvl9pPr>
            </a:lstStyle>
            <a:p>
              <a:pPr eaLnBrk="1" hangingPunct="1">
                <a:spcBef>
                  <a:spcPts val="500"/>
                </a:spcBef>
                <a:spcAft>
                  <a:spcPts val="500"/>
                </a:spcAft>
              </a:pPr>
              <a:r>
                <a:rPr lang="en-GB" sz="2000" b="1" dirty="0" smtClean="0">
                  <a:solidFill>
                    <a:srgbClr val="00336C"/>
                  </a:solidFill>
                  <a:cs typeface="Arial" pitchFamily="34" charset="0"/>
                </a:rPr>
                <a:t>Overlap </a:t>
              </a:r>
              <a:r>
                <a:rPr lang="en-GB" sz="2000" b="1" smtClean="0">
                  <a:solidFill>
                    <a:srgbClr val="00336C"/>
                  </a:solidFill>
                  <a:cs typeface="Arial" pitchFamily="34" charset="0"/>
                </a:rPr>
                <a:t>in sequence ranges:</a:t>
              </a:r>
              <a:endParaRPr lang="en-GB" sz="2000" b="1" dirty="0">
                <a:solidFill>
                  <a:srgbClr val="00336C"/>
                </a:solidFill>
                <a:cs typeface="Arial" pitchFamily="34" charset="0"/>
              </a:endParaRPr>
            </a:p>
          </p:txBody>
        </p:sp>
        <p:sp>
          <p:nvSpPr>
            <p:cNvPr id="7185" name="Rectangle 38"/>
            <p:cNvSpPr>
              <a:spLocks noChangeArrowheads="1"/>
            </p:cNvSpPr>
            <p:nvPr/>
          </p:nvSpPr>
          <p:spPr bwMode="auto">
            <a:xfrm>
              <a:off x="182" y="3196"/>
              <a:ext cx="3321" cy="1094"/>
            </a:xfrm>
            <a:prstGeom prst="rect">
              <a:avLst/>
            </a:prstGeom>
            <a:noFill/>
            <a:ln w="9525" cap="rnd">
              <a:solidFill>
                <a:schemeClr val="accent2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7186" name="Line 39"/>
            <p:cNvSpPr>
              <a:spLocks noChangeShapeType="1"/>
            </p:cNvSpPr>
            <p:nvPr/>
          </p:nvSpPr>
          <p:spPr bwMode="auto">
            <a:xfrm>
              <a:off x="829" y="3683"/>
              <a:ext cx="434" cy="389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187" name="Line 40"/>
            <p:cNvSpPr>
              <a:spLocks noChangeShapeType="1"/>
            </p:cNvSpPr>
            <p:nvPr/>
          </p:nvSpPr>
          <p:spPr bwMode="auto">
            <a:xfrm>
              <a:off x="1157" y="3688"/>
              <a:ext cx="914" cy="107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323850" y="115888"/>
            <a:ext cx="7848600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/>
              <a:t>Representing PPIs: interaction domains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801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4"/>
          <p:cNvSpPr txBox="1">
            <a:spLocks noChangeArrowheads="1"/>
          </p:cNvSpPr>
          <p:nvPr/>
        </p:nvSpPr>
        <p:spPr bwMode="auto">
          <a:xfrm>
            <a:off x="468313" y="1308100"/>
            <a:ext cx="7920037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eaLnBrk="1" hangingPunct="1">
              <a:buFontTx/>
              <a:buChar char="•"/>
            </a:pPr>
            <a:r>
              <a:rPr lang="en-GB" sz="2000" b="1" dirty="0" smtClean="0">
                <a:solidFill>
                  <a:srgbClr val="00336C"/>
                </a:solidFill>
                <a:latin typeface="HelveticaNeueLT Pro 45 Lt" pitchFamily="34" charset="0"/>
                <a:cs typeface="Arial" pitchFamily="34" charset="0"/>
              </a:rPr>
              <a:t>Some experimental methods generate complex data: </a:t>
            </a:r>
            <a:r>
              <a:rPr lang="en-US" sz="2000" b="1" dirty="0" smtClean="0">
                <a:solidFill>
                  <a:schemeClr val="hlink"/>
                </a:solidFill>
                <a:latin typeface="HelveticaNeueLT Pro 45 Lt" pitchFamily="34" charset="0"/>
                <a:cs typeface="Arial" pitchFamily="34" charset="0"/>
              </a:rPr>
              <a:t>E. g.  Tandem affinity purification </a:t>
            </a:r>
            <a:r>
              <a:rPr lang="en-US" sz="2000" b="1" dirty="0">
                <a:solidFill>
                  <a:schemeClr val="hlink"/>
                </a:solidFill>
                <a:latin typeface="HelveticaNeueLT Pro 45 Lt" pitchFamily="34" charset="0"/>
                <a:cs typeface="Arial" pitchFamily="34" charset="0"/>
              </a:rPr>
              <a:t>(TAP) </a:t>
            </a:r>
          </a:p>
          <a:p>
            <a:pPr lvl="1" eaLnBrk="1" hangingPunct="1">
              <a:buFontTx/>
              <a:buChar char="•"/>
            </a:pPr>
            <a:endParaRPr lang="en-US" sz="2000" b="1" dirty="0">
              <a:solidFill>
                <a:schemeClr val="hlink"/>
              </a:solidFill>
              <a:latin typeface="HelveticaNeueLT Pro 45 Lt" pitchFamily="34" charset="0"/>
              <a:cs typeface="Arial" pitchFamily="34" charset="0"/>
            </a:endParaRPr>
          </a:p>
          <a:p>
            <a:pPr eaLnBrk="1" hangingPunct="1">
              <a:buFontTx/>
              <a:buChar char="•"/>
            </a:pPr>
            <a:r>
              <a:rPr lang="en-GB" sz="2000" b="1" dirty="0" smtClean="0">
                <a:solidFill>
                  <a:srgbClr val="00336C"/>
                </a:solidFill>
                <a:latin typeface="HelveticaNeueLT Pro 45 Lt" pitchFamily="34" charset="0"/>
                <a:cs typeface="Arial" pitchFamily="34" charset="0"/>
              </a:rPr>
              <a:t>There are two algorithms to transform this information into binary data:</a:t>
            </a:r>
            <a:endParaRPr lang="en-GB" sz="2000" b="1" dirty="0">
              <a:solidFill>
                <a:srgbClr val="00336C"/>
              </a:solidFill>
              <a:latin typeface="HelveticaNeueLT Pro 45 Lt" pitchFamily="34" charset="0"/>
              <a:cs typeface="Arial" pitchFamily="34" charset="0"/>
            </a:endParaRPr>
          </a:p>
        </p:txBody>
      </p:sp>
      <p:pic>
        <p:nvPicPr>
          <p:cNvPr id="8196" name="Picture 5" descr="matrix-spok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996952"/>
            <a:ext cx="8424862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3850" y="115888"/>
            <a:ext cx="7848600" cy="10779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/>
              <a:t>Representing PPIs: </a:t>
            </a:r>
          </a:p>
          <a:p>
            <a:r>
              <a:rPr lang="en-GB" dirty="0"/>
              <a:t>The problem with complexes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093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7504" y="2193032"/>
            <a:ext cx="8887958" cy="4424065"/>
            <a:chOff x="107504" y="2193032"/>
            <a:chExt cx="8887958" cy="4424065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2193032"/>
              <a:ext cx="8887958" cy="3972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82803" y="6309320"/>
              <a:ext cx="6661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 smtClean="0">
                  <a:solidFill>
                    <a:schemeClr val="accent1"/>
                  </a:solidFill>
                </a:rPr>
                <a:t>De Las Rivas &amp; </a:t>
              </a:r>
              <a:r>
                <a:rPr lang="en-GB" sz="1400" dirty="0" err="1" smtClean="0">
                  <a:solidFill>
                    <a:schemeClr val="accent1"/>
                  </a:solidFill>
                </a:rPr>
                <a:t>Fontanillo</a:t>
              </a:r>
              <a:r>
                <a:rPr lang="en-GB" sz="1400" dirty="0" smtClean="0">
                  <a:solidFill>
                    <a:schemeClr val="accent1"/>
                  </a:solidFill>
                </a:rPr>
                <a:t>, </a:t>
              </a:r>
              <a:r>
                <a:rPr lang="en-GB" sz="1400" dirty="0" err="1" smtClean="0">
                  <a:solidFill>
                    <a:schemeClr val="accent1"/>
                  </a:solidFill>
                </a:rPr>
                <a:t>PLoS</a:t>
              </a:r>
              <a:r>
                <a:rPr lang="en-GB" sz="1400" dirty="0" smtClean="0">
                  <a:solidFill>
                    <a:schemeClr val="accent1"/>
                  </a:solidFill>
                </a:rPr>
                <a:t> Computational biology</a:t>
              </a:r>
              <a:r>
                <a:rPr lang="en-GB" sz="1400" dirty="0">
                  <a:solidFill>
                    <a:schemeClr val="accent1"/>
                  </a:solidFill>
                </a:rPr>
                <a:t>, PMID: 20589078. 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23850" y="115888"/>
            <a:ext cx="7848600" cy="58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/>
              <a:t>Interactions databases: types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70" y="862735"/>
            <a:ext cx="996463" cy="517164"/>
          </a:xfrm>
          <a:prstGeom prst="rect">
            <a:avLst/>
          </a:prstGeom>
        </p:spPr>
      </p:pic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39402" y="1616808"/>
            <a:ext cx="1332196" cy="368602"/>
            <a:chOff x="1403648" y="2217318"/>
            <a:chExt cx="1397496" cy="38667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4344" y="2222988"/>
              <a:ext cx="1066800" cy="381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2217318"/>
              <a:ext cx="381000" cy="381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122" y="851209"/>
            <a:ext cx="463492" cy="463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828" y="1652472"/>
            <a:ext cx="679788" cy="308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230" y="984143"/>
            <a:ext cx="821797" cy="373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7382100" y="1538581"/>
            <a:ext cx="1320351" cy="268388"/>
            <a:chOff x="941999" y="4288780"/>
            <a:chExt cx="1615166" cy="328315"/>
          </a:xfrm>
        </p:grpSpPr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999" y="4289822"/>
              <a:ext cx="326231" cy="326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8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3218" y="4288780"/>
              <a:ext cx="1293947" cy="328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855" y="903911"/>
            <a:ext cx="956589" cy="43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958793"/>
            <a:ext cx="735040" cy="24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294" y="1582110"/>
            <a:ext cx="1390475" cy="432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317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23850" y="115888"/>
            <a:ext cx="8640638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/>
              <a:t>Databases: curation levels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7867" y="1931606"/>
            <a:ext cx="8208589" cy="3369602"/>
            <a:chOff x="323851" y="1978353"/>
            <a:chExt cx="8208589" cy="3369602"/>
          </a:xfrm>
        </p:grpSpPr>
        <p:sp>
          <p:nvSpPr>
            <p:cNvPr id="5142" name="TextBox 33"/>
            <p:cNvSpPr txBox="1">
              <a:spLocks noChangeArrowheads="1"/>
            </p:cNvSpPr>
            <p:nvPr/>
          </p:nvSpPr>
          <p:spPr bwMode="auto">
            <a:xfrm>
              <a:off x="503710" y="5086345"/>
              <a:ext cx="1727616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GB" sz="1100" b="1" dirty="0" smtClean="0">
                  <a:solidFill>
                    <a:srgbClr val="007E82"/>
                  </a:solidFill>
                  <a:latin typeface="Arial Black" pitchFamily="34" charset="0"/>
                </a:rPr>
                <a:t>DEEP CURATION</a:t>
              </a:r>
              <a:endParaRPr lang="en-GB" sz="1100" b="1" dirty="0">
                <a:solidFill>
                  <a:srgbClr val="007E82"/>
                </a:solidFill>
                <a:latin typeface="Arial Black" pitchFamily="34" charset="0"/>
              </a:endParaRPr>
            </a:p>
          </p:txBody>
        </p:sp>
        <p:sp>
          <p:nvSpPr>
            <p:cNvPr id="5143" name="TextBox 34"/>
            <p:cNvSpPr txBox="1">
              <a:spLocks noChangeArrowheads="1"/>
            </p:cNvSpPr>
            <p:nvPr/>
          </p:nvSpPr>
          <p:spPr bwMode="auto">
            <a:xfrm>
              <a:off x="323851" y="1978353"/>
              <a:ext cx="208733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GB" sz="1100" b="1" dirty="0" smtClean="0">
                  <a:solidFill>
                    <a:srgbClr val="007E82"/>
                  </a:solidFill>
                  <a:latin typeface="Arial Black" pitchFamily="34" charset="0"/>
                </a:rPr>
                <a:t>SHALLOW </a:t>
              </a:r>
            </a:p>
            <a:p>
              <a:pPr algn="ctr" eaLnBrk="1" hangingPunct="1"/>
              <a:r>
                <a:rPr lang="en-GB" sz="1100" b="1" dirty="0" smtClean="0">
                  <a:solidFill>
                    <a:srgbClr val="007E82"/>
                  </a:solidFill>
                  <a:latin typeface="Arial Black" pitchFamily="34" charset="0"/>
                </a:rPr>
                <a:t>CURATION</a:t>
              </a:r>
              <a:endParaRPr lang="en-GB" sz="1100" b="1" dirty="0">
                <a:solidFill>
                  <a:srgbClr val="007E82"/>
                </a:solidFill>
                <a:latin typeface="Arial Black" pitchFamily="34" charset="0"/>
              </a:endParaRPr>
            </a:p>
          </p:txBody>
        </p:sp>
        <p:cxnSp>
          <p:nvCxnSpPr>
            <p:cNvPr id="37" name="Straight Arrow Connector 36"/>
            <p:cNvCxnSpPr/>
            <p:nvPr/>
          </p:nvCxnSpPr>
          <p:spPr bwMode="auto">
            <a:xfrm>
              <a:off x="1367518" y="2452841"/>
              <a:ext cx="0" cy="2519363"/>
            </a:xfrm>
            <a:prstGeom prst="straightConnector1">
              <a:avLst/>
            </a:prstGeom>
            <a:ln w="158750">
              <a:gradFill>
                <a:gsLst>
                  <a:gs pos="0">
                    <a:schemeClr val="bg1"/>
                  </a:gs>
                  <a:gs pos="16000">
                    <a:schemeClr val="accent1">
                      <a:tint val="44500"/>
                      <a:satMod val="160000"/>
                    </a:schemeClr>
                  </a:gs>
                  <a:gs pos="100000">
                    <a:srgbClr val="007E82"/>
                  </a:gs>
                </a:gsLst>
                <a:lin ang="540000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/>
            <p:cNvGrpSpPr/>
            <p:nvPr/>
          </p:nvGrpSpPr>
          <p:grpSpPr>
            <a:xfrm>
              <a:off x="2339603" y="2092479"/>
              <a:ext cx="6192837" cy="3240087"/>
              <a:chOff x="2339603" y="2679030"/>
              <a:chExt cx="6192837" cy="3240087"/>
            </a:xfrm>
          </p:grpSpPr>
          <p:sp>
            <p:nvSpPr>
              <p:cNvPr id="28" name="Rectangle 27"/>
              <p:cNvSpPr/>
              <p:nvPr/>
            </p:nvSpPr>
            <p:spPr bwMode="auto">
              <a:xfrm>
                <a:off x="2339603" y="2679030"/>
                <a:ext cx="6192837" cy="3240087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99000">
                    <a:srgbClr val="007E82"/>
                  </a:gs>
                  <a:gs pos="80000">
                    <a:srgbClr val="006666"/>
                  </a:gs>
                </a:gsLst>
                <a:lin ang="5640000" scaled="0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/>
              </a:p>
            </p:txBody>
          </p:sp>
          <p:pic>
            <p:nvPicPr>
              <p:cNvPr id="5124" name="Picture 2" descr="http://www.imexconsortium.org/sites/imexconsortium.org/themes/inove/images/imex_dip_s.png">
                <a:hlinkClick r:id="rId2"/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9823" y="5257051"/>
                <a:ext cx="1047849" cy="476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25" name="Picture 3" descr="http://www.imexconsortium.org/sites/imexconsortium.org/themes/inove/images/imex_intact_s.png">
                <a:hlinkClick r:id="rId4"/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1701" y="5257051"/>
                <a:ext cx="1047849" cy="476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26" name="Picture 4" descr="http://www.imexconsortium.org/sites/imexconsortium.org/themes/inove/images/imex_mint_s.png">
                <a:hlinkClick r:id="rId6"/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6311" y="5257051"/>
                <a:ext cx="1047849" cy="476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27" name="Picture 5" descr="http://www.imexconsortium.org/sites/imexconsortium.org/themes/inove/images/imex_mpact_s.png">
                <a:hlinkClick r:id="rId8"/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8189" y="5257051"/>
                <a:ext cx="1047849" cy="476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28" name="Picture 6" descr="http://www.imexconsortium.org/sites/imexconsortium.org/themes/inove/images/imex_matrixdb_s.png">
                <a:hlinkClick r:id="rId10"/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214" y="5257051"/>
                <a:ext cx="1047849" cy="476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29" name="Picture 7" descr="http://www.imexconsortium.org/sites/imexconsortium.org/themes/inove/images/imex_mpidb_s.png">
                <a:hlinkClick r:id="rId12"/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8189" y="3672922"/>
                <a:ext cx="1047849" cy="476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30" name="Picture 8" descr="http://www.imexconsortium.org/sites/imexconsortium.org/themes/inove/images/imex_biogrid_s.png">
                <a:hlinkClick r:id="rId14"/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3421" y="2880787"/>
                <a:ext cx="1047849" cy="476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31" name="Picture 9" descr="http://www.imexconsortium.org/sites/imexconsortium.org/themes/inove/images/imex_innatedb_s.png">
                <a:hlinkClick r:id="rId16"/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5657" y="2880787"/>
                <a:ext cx="1047849" cy="476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32" name="Picture 13" descr="aphid.PNG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214" y="4468326"/>
                <a:ext cx="1080222" cy="4286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33" name="Picture 15" descr="chembl_logo.png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8189" y="4464963"/>
                <a:ext cx="1030533" cy="456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34" name="Picture 16" descr="BiO-logo-icon-pms-border.png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80204" y="2880787"/>
                <a:ext cx="936192" cy="5030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35" name="Picture 17" descr="bindingdb.gif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1849" y="3600921"/>
                <a:ext cx="1115253" cy="57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36" name="Picture 19" descr="reactome.PNG"/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3864" y="4464963"/>
                <a:ext cx="1080222" cy="462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37" name="Picture 21" descr="virus.PNG"/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214" y="3600921"/>
                <a:ext cx="1234539" cy="57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39" name="Picture 2"/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7893" y="2880787"/>
                <a:ext cx="1381774" cy="504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40" name="Picture 30" descr="I2D.PNG"/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214" y="2880787"/>
                <a:ext cx="864177" cy="476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41" name="Picture 10" descr="http://www.imexconsortium.org/sites/imexconsortium.org/themes/inove/images/imex_mconnections_s.png">
                <a:hlinkClick r:id="rId26"/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9539" y="4464963"/>
                <a:ext cx="1008207" cy="4320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0" name="Group 29"/>
              <p:cNvGrpSpPr>
                <a:grpSpLocks noChangeAspect="1"/>
              </p:cNvGrpSpPr>
              <p:nvPr/>
            </p:nvGrpSpPr>
            <p:grpSpPr>
              <a:xfrm>
                <a:off x="4087345" y="3754732"/>
                <a:ext cx="1320351" cy="268388"/>
                <a:chOff x="941999" y="4288780"/>
                <a:chExt cx="1615166" cy="328315"/>
              </a:xfrm>
            </p:grpSpPr>
            <p:pic>
              <p:nvPicPr>
                <p:cNvPr id="31" name="Picture 7"/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41999" y="4289822"/>
                  <a:ext cx="326231" cy="326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2" name="Picture 8"/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63218" y="4288780"/>
                  <a:ext cx="1293947" cy="32831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9586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"/>
</p:tagLst>
</file>

<file path=ppt/theme/theme1.xml><?xml version="1.0" encoding="utf-8"?>
<a:theme xmlns:a="http://schemas.openxmlformats.org/drawingml/2006/main" name="ppt9ECE.t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8762</TotalTime>
  <Words>538</Words>
  <Application>Microsoft Office PowerPoint</Application>
  <PresentationFormat>On-screen Show (4:3)</PresentationFormat>
  <Paragraphs>72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Black</vt:lpstr>
      <vt:lpstr>Calibri</vt:lpstr>
      <vt:lpstr>Geneva</vt:lpstr>
      <vt:lpstr>HelveticaNeueLT Pro 35 Th</vt:lpstr>
      <vt:lpstr>HelveticaNeueLT Pro 45 Lt</vt:lpstr>
      <vt:lpstr>ppt9ECE.tmp</vt:lpstr>
      <vt:lpstr>Introduction to protein-protein interactions (PPIs) and PPI databases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 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 k</dc:creator>
  <cp:lastModifiedBy>Christopher Taylor (TGAC)</cp:lastModifiedBy>
  <cp:revision>537</cp:revision>
  <cp:lastPrinted>2013-04-23T16:04:19Z</cp:lastPrinted>
  <dcterms:created xsi:type="dcterms:W3CDTF">2010-02-04T09:26:14Z</dcterms:created>
  <dcterms:modified xsi:type="dcterms:W3CDTF">2016-07-25T11:52:36Z</dcterms:modified>
</cp:coreProperties>
</file>